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7"/>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Asap Bold" charset="1" panose="020F0804030202060203"/>
      <p:regular r:id="rId20"/>
    </p:embeddedFont>
    <p:embeddedFont>
      <p:font typeface="Asap" charset="1" panose="020F0504030202060203"/>
      <p:regular r:id="rId21"/>
    </p:embeddedFont>
    <p:embeddedFont>
      <p:font typeface="Noto Sans Bold" charset="1" panose="020B0802040504020204"/>
      <p:regular r:id="rId23"/>
    </p:embeddedFont>
    <p:embeddedFont>
      <p:font typeface="Faustina" charset="1" panose="00000500000000000000"/>
      <p:regular r:id="rId25"/>
    </p:embeddedFont>
    <p:embeddedFont>
      <p:font typeface="DejaVu Serif Bold" charset="1" panose="02060803050605020204"/>
      <p:regular r:id="rId29"/>
    </p:embeddedFont>
    <p:embeddedFont>
      <p:font typeface="Faustina Bold" charset="1" panose="00000800000000000000"/>
      <p:regular r:id="rId33"/>
    </p:embeddedFont>
    <p:embeddedFont>
      <p:font typeface="DejaVu Sans Bold" charset="1" panose="020B0803030604020204"/>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notesMasters/notesMaster1.xml" Type="http://schemas.openxmlformats.org/officeDocument/2006/relationships/notesMaster"/><Relationship Id="rId18" Target="theme/theme2.xml" Type="http://schemas.openxmlformats.org/officeDocument/2006/relationships/theme"/><Relationship Id="rId19" Target="notesSlides/notesSlide1.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2.xml" Type="http://schemas.openxmlformats.org/officeDocument/2006/relationships/notesSlide"/><Relationship Id="rId23" Target="fonts/font23.fntdata" Type="http://schemas.openxmlformats.org/officeDocument/2006/relationships/font"/><Relationship Id="rId24" Target="notesSlides/notesSlide3.xml" Type="http://schemas.openxmlformats.org/officeDocument/2006/relationships/notesSlide"/><Relationship Id="rId25" Target="fonts/font25.fntdata" Type="http://schemas.openxmlformats.org/officeDocument/2006/relationships/font"/><Relationship Id="rId26" Target="notesSlides/notesSlide4.xml" Type="http://schemas.openxmlformats.org/officeDocument/2006/relationships/notesSlide"/><Relationship Id="rId27" Target="notesSlides/notesSlide5.xml" Type="http://schemas.openxmlformats.org/officeDocument/2006/relationships/notesSlide"/><Relationship Id="rId28" Target="notesSlides/notesSlide6.xml" Type="http://schemas.openxmlformats.org/officeDocument/2006/relationships/notesSlide"/><Relationship Id="rId29" Target="fonts/font29.fntdata" Type="http://schemas.openxmlformats.org/officeDocument/2006/relationships/font"/><Relationship Id="rId3" Target="viewProps.xml" Type="http://schemas.openxmlformats.org/officeDocument/2006/relationships/viewProps"/><Relationship Id="rId30" Target="notesSlides/notesSlide7.xml" Type="http://schemas.openxmlformats.org/officeDocument/2006/relationships/notesSlide"/><Relationship Id="rId31" Target="notesSlides/notesSlide8.xml" Type="http://schemas.openxmlformats.org/officeDocument/2006/relationships/notesSlide"/><Relationship Id="rId32" Target="notesSlides/notesSlide9.xml" Type="http://schemas.openxmlformats.org/officeDocument/2006/relationships/notesSlide"/><Relationship Id="rId33" Target="fonts/font33.fntdata" Type="http://schemas.openxmlformats.org/officeDocument/2006/relationships/font"/><Relationship Id="rId34" Target="notesSlides/notesSlide10.xml" Type="http://schemas.openxmlformats.org/officeDocument/2006/relationships/notesSlide"/><Relationship Id="rId35" Target="fonts/font35.fntdata" Type="http://schemas.openxmlformats.org/officeDocument/2006/relationships/font"/><Relationship Id="rId36" Target="notesSlides/notesSlide11.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"Em xin kính chào quý thầy cô trong hội đồng bảo vệ. Em là Lê Thị Hường, sinh viên lớp Cử nhân Công nghệ thông tin 1, Trường Đại học Giao thông Vận tải.</a:t>
            </a:r>
          </a:p>
          <a:p>
            <a:r>
              <a:rPr lang="en-US"/>
              <a:t>Hôm nay, em xin được trình bày đồ án tốt nghiệp với đề tài: “Ứng dụng đặt đồ ăn trực tuyến trên nền tảng Android” – đây là đề tài em lựa chọn dựa trên nhu cầu thực tế hiện nay về việc đặt món ăn tiện lợi qua điện thoại.</a:t>
            </a:r>
          </a:p>
          <a:p>
            <a:r>
              <a:rPr lang="en-US"/>
              <a:t>Đồ án này được em thực hiện dưới sự hướng dẫn của thầy Nguyễn Quốc Tuấn. Trong quá trình làm, em đã học hỏi được rất nhiều kiến thức thực tiễn, đặc biệt là trong việc xây dựng ứng dụng mobile, xử lý dữ liệu và thiết kế giao diện người dùng thân thiện.</a:t>
            </a:r>
          </a:p>
          <a:p>
            <a:r>
              <a:rPr lang="en-US"/>
              <a:t>Sau đây, em xin phép được trình bày nội dung chính của đồ án…"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quá trình phân tích, thiết kế và triển khai, hệ thống đặt món ăn đã đạt được một số kết quả tích cực.”</a:t>
            </a:r>
          </a:p>
          <a:p>
            <a:r>
              <a:rPr lang="en-US"/>
              <a:t>“Thứ nhất, giao diện thân thiện, dễ sử dụng cho cả khách hàng và quản lý.</a:t>
            </a:r>
          </a:p>
          <a:p>
            <a:r>
              <a:rPr lang="en-US"/>
              <a:t>Thứ hai, hệ thống hỗ trợ quản lý đơn hàng tập trung, giúp chủ cửa hàng dễ kiểm soát.</a:t>
            </a:r>
          </a:p>
          <a:p>
            <a:r>
              <a:rPr lang="en-US"/>
              <a:t>Ngoài ra, chức năng đặt món cơ bản đã hoạt động ổn định.</a:t>
            </a:r>
          </a:p>
          <a:p>
            <a:r>
              <a:rPr lang="en-US"/>
              <a:t>Và cuối cùng là khả năng hỗ trợ quản lý cho chủ cửa hàng, từ đơn hàng đến thông tin khách.”</a:t>
            </a:r>
          </a:p>
          <a:p>
            <a:r>
              <a:rPr lang="en-US"/>
              <a:t>“Tuy nhiên, hệ thống vẫn còn một số điểm hạn chế như:</a:t>
            </a:r>
          </a:p>
          <a:p>
            <a:r>
              <a:rPr lang="en-US"/>
              <a:t>•	Thanh toán online mới chỉ ở mức đơn giản, chưa đa dạng cổng thanh toán.</a:t>
            </a:r>
          </a:p>
          <a:p>
            <a:r>
              <a:rPr lang="en-US"/>
              <a:t>•	Chưa có các chương trình khuyến mãi thu hút người dùng.</a:t>
            </a:r>
          </a:p>
          <a:p>
            <a:r>
              <a:rPr lang="en-US"/>
              <a:t>•	Phí ship hiện tại là cố định, chưa tính theo khoảng cách giao hàng.</a:t>
            </a:r>
          </a:p>
          <a:p>
            <a:r>
              <a:rPr lang="en-US"/>
              <a:t>•	“Trong ngắn hạn, em sẽ tiếp tục nâng cấp giao diện người dùng (UI/UX), tối ưu hiệu năng hệ thống.</a:t>
            </a:r>
          </a:p>
          <a:p>
            <a:r>
              <a:rPr lang="en-US"/>
              <a:t>Trung hạn là phát triển thêm tính năng như khuyến mãi, đánh giá món ăn.</a:t>
            </a:r>
          </a:p>
          <a:p>
            <a:r>
              <a:rPr lang="en-US"/>
              <a:t>Về dài hạn, nhóm sẽ nghiên cứu tích hợp tính phí ship theo khoảng cách và nâng cao tính bảo mật cho hệ thống.”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Em xin chân thành cảm ơn thầy cô đã lắng nghe phần trình bày vừa rồi của em.</a:t>
            </a:r>
          </a:p>
          <a:p>
            <a:r>
              <a:rPr lang="en-US"/>
              <a:t>•	Trong quá trình thực hiện đồ án, em đã cố gắng ứng dụng kiến thức đã học để xây dựng hệ thống một cách hoàn chỉnh và thực tiễn nhất có thể. Tuy nhiên, do thời gian và kinh nghiệm còn hạn chế, chắc chắn đồ án vẫn còn những điểm chưa hoàn thiện.</a:t>
            </a:r>
          </a:p>
          <a:p>
            <a:r>
              <a:rPr lang="en-US"/>
              <a:t>•	Em rất mong nhận được những ý kiến đóng góp quý báu từ thầy cô để có thể cải thiện và hoàn thiện sản phẩm tốt hơn trong tương lai.</a:t>
            </a:r>
          </a:p>
          <a:p>
            <a:r>
              <a:rPr lang="en-US"/>
              <a:t>•	Một lần nữa, em xin chân thành cảm ơn sự quan tâm và hướng dẫn tận tình của quý thầy cô trong suốt thời gian qua!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em xin trình bày tổng quan các nội dung chính trong đồ án của em.</a:t>
            </a:r>
          </a:p>
          <a:p>
            <a:r>
              <a:rPr lang="en-US"/>
              <a:t>Đồ án sẽ gồm 5 phần:</a:t>
            </a:r>
          </a:p>
          <a:p>
            <a:r>
              <a:rPr lang="en-US"/>
              <a:t>•	Phần đầu tiên là Tổng quan đề tài, em sẽ nói rõ lý do chọn đề tài, thực trạng vấn đề và mục tiêu hướng tới.</a:t>
            </a:r>
          </a:p>
          <a:p>
            <a:r>
              <a:rPr lang="en-US"/>
              <a:t>•	Phần hai là Kiến trúc và mô hình hệ thống, giúp mọi người hình dung tổng thể cách hệ thống hoạt động, từ client đến server.</a:t>
            </a:r>
          </a:p>
          <a:p>
            <a:r>
              <a:rPr lang="en-US"/>
              <a:t>•	Phần ba là Phân tích và thiết kế hệ thống, trong đó em trình bày các chức năng chính, sơ đồ use case, </a:t>
            </a:r>
          </a:p>
          <a:p>
            <a:r>
              <a:rPr lang="en-US"/>
              <a:t>•	Phần bốn là Kết quả đạt được demo chức năng đặt đồ ăn</a:t>
            </a:r>
          </a:p>
          <a:p>
            <a:r>
              <a:rPr lang="en-US"/>
              <a:t>•	Cuối cùng là Phần kết luận và hướng phát triển, em sẽ nêu những đánh giá cá nhân, khó khăn gặp phải và một số ý tưởng mở rộng cho ứng dụng trong tương lai.</a:t>
            </a:r>
          </a:p>
          <a:p>
            <a:r>
              <a:rPr lang="en-US"/>
              <a:t>Sau đây, em xin đi vào phần đầu tiên: Tổng quan đề tài."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"Tiếp theo, em xin trình bày lý do chọn đề tài và khảo sát thực tế.</a:t>
            </a:r>
          </a:p>
          <a:p>
            <a:r>
              <a:rPr lang="en-US"/>
              <a:t>Thứ nhất là về bối cảnh và lý do chọn đề tài:</a:t>
            </a:r>
          </a:p>
          <a:p>
            <a:r>
              <a:rPr lang="en-US"/>
              <a:t>•	Trong xã hội hiện đại, nhịp sống bận rộn khiến nhiều người không có thời gian để ra ngoài mua đồ ăn.</a:t>
            </a:r>
          </a:p>
          <a:p>
            <a:r>
              <a:rPr lang="en-US"/>
              <a:t>•	Nhu cầu đặt hàng và giao tận nơi tăng cao, đặc biệt tại các khu vực đô thị.</a:t>
            </a:r>
          </a:p>
          <a:p>
            <a:r>
              <a:rPr lang="en-US"/>
              <a:t>•	Các ứng dụng đặt đồ ăn như GrabFood, ShopeeFood đang phát triển mạnh và trở thành xu hướng phổ biến.</a:t>
            </a:r>
          </a:p>
          <a:p>
            <a:r>
              <a:rPr lang="en-US"/>
              <a:t>Về mặt thị trường:</a:t>
            </a:r>
          </a:p>
          <a:p>
            <a:r>
              <a:rPr lang="en-US"/>
              <a:t>•	Theo báo cáo từ Momentum Works (Singapore), thị trường giao đồ ăn tại Việt Nam tăng trưởng tới 26% trong năm 2024 – cao nhất Đông Nam Á.</a:t>
            </a:r>
          </a:p>
          <a:p>
            <a:r>
              <a:rPr lang="en-US"/>
              <a:t>•	Quy mô thị trường đạt 1,8 tỷ USD, đứng sau Indonesia, Thái Lan.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Từ những lý do đó, đồ án của em hướng tới xây dựng một ứng dụng đặt đồ ăn online dành cho quán ăn quy mô vừa, với mục tiêu:</a:t>
            </a:r>
          </a:p>
          <a:p>
            <a:r>
              <a:rPr lang="en-US"/>
              <a:t>•	Cho phép khách hàng dễ dàng xem thực đơn, đặt món và theo dõi đơn hàng.</a:t>
            </a:r>
          </a:p>
          <a:p>
            <a:r>
              <a:rPr lang="en-US"/>
              <a:t>•	Giao diện đơn giản, dễ dùng.</a:t>
            </a:r>
          </a:p>
          <a:p>
            <a:r>
              <a:rPr lang="en-US"/>
              <a:t>•	Hỗ trợ chủ quán quản lý đơn hiệu quả.</a:t>
            </a:r>
          </a:p>
          <a:p>
            <a:r>
              <a:rPr lang="en-US"/>
              <a:t>•	Tích hợp thanh toán linh hoạt, cả tiền mặt và ví điện tử.</a:t>
            </a:r>
          </a:p>
          <a:p>
            <a:r>
              <a:rPr lang="en-US"/>
              <a:t>•	Có tính năng đánh giá, nhận xét món ăn.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**"Em cũng đã khảo sát các ứng dụng phổ biến như ShopeeFood, GrabFood, BeFood với các tiêu chí Phạm vị, chức năng chính như đặt đồ ăn, vận chuyển, thanh toán, theo dõi đơn hàng, đánh giá phương thức thanh tóan DelishOrder được định hướng là ứng dụng chuyên biệt cho một cửa hàng cụ thể trên nền tảng Android.</a:t>
            </a:r>
          </a:p>
          <a:p>
            <a:r>
              <a:rPr lang="en-US"/>
              <a:t/>
            </a:r>
          </a:p>
          <a:p>
            <a:r>
              <a:rPr lang="en-US"/>
              <a:t>Mặc dù có phạm vi nhỏ hơn các ứng dụng lớn như Grab, Shopee hay Be, nhưng DelishOrder tập trung vào việc tối ưu trải nghiệm cho từng cửa hàng riêng lẻ với đầy đủ tính năng cơ bản: đặt hàng trực tuyến, theo dõi đơn hàng, đánh giá và thanh toán linh hoạt."**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Hệ thống DelishOrder sử dụng mô hình Client-Server với ba thành phần chính. Thứ nhất là Client bao gồm ứng dụng Android dành cho khách hàng và website quản trị bằng ASP.NET MVC cho chủ cửa hàng. Thứ hai là Server với Web API ASP.NET đóng vai trò xử lý logic và kết nối cơ sở dữ liệu. Thứ ba là Database MySQL lưu trữ toàn bộ dữ liệu hệ thống.</a:t>
            </a:r>
          </a:p>
          <a:p>
            <a:r>
              <a:rPr lang="en-US"/>
              <a:t/>
            </a:r>
          </a:p>
          <a:p>
            <a:r>
              <a:rPr lang="en-US"/>
              <a:t>Về luồng hoạt động, khi khách hàng sử dụng ứng dụng, yêu cầu sẽ được gửi qua API, xử lý với MySQL rồi trả kết quả về ứng dụng. Còn chủ cửa hàng thì sử dụng website quản trị để thao tác trực tiếp với cơ sở dữ liệu.</a:t>
            </a:r>
          </a:p>
          <a:p>
            <a:r>
              <a:rPr lang="en-US"/>
              <a:t/>
            </a:r>
          </a:p>
          <a:p>
            <a:r>
              <a:rPr lang="en-US"/>
              <a:t>Hệ thống còn tích hợp thêm thanh toán trực tuyến qua VNPay và thông báo thời gian thực sử dụng Firebase Cloud Messaging cùng SignalR để nâng cao trải nghiệm người dùng.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Dạ ở phần này em xin trình bày sơ lược các chức năng chính của hệ thống, thông qua sơ đồ Use Case như trong slide."</a:t>
            </a:r>
          </a:p>
          <a:p>
            <a:r>
              <a:rPr lang="en-US"/>
              <a:t>Phần trình bày gọn gàng theo vai trò:</a:t>
            </a:r>
          </a:p>
          <a:p>
            <a:r>
              <a:rPr lang="en-US"/>
              <a:t>🔸 Với quản trị viên (chủ cửa hàng):</a:t>
            </a:r>
          </a:p>
          <a:p>
            <a:r>
              <a:rPr lang="en-US"/>
              <a:t>•	Quản lý món ăn: thêm, sửa, xóa món, cập nhật thông tin như giá, hình ảnh, mô tả.</a:t>
            </a:r>
          </a:p>
          <a:p>
            <a:r>
              <a:rPr lang="en-US"/>
              <a:t>•	Quản lý đơn hàng: cập nhật trạng thái, xem chi tiết đơn, tìm kiếm theo SĐT, xem đánh giá của khách.</a:t>
            </a:r>
          </a:p>
          <a:p>
            <a:r>
              <a:rPr lang="en-US"/>
              <a:t>•	Thống kê – báo cáo: xem doanh thu theo ngày/tháng/năm và số lượng món bán ra.</a:t>
            </a:r>
          </a:p>
          <a:p>
            <a:r>
              <a:rPr lang="en-US"/>
              <a:t>•	Quản lý tài khoản: chỉnh sửa thông tin tài khoản nội bộ.</a:t>
            </a:r>
          </a:p>
          <a:p>
            <a:r>
              <a:rPr lang="en-US"/>
              <a:t>🔸 Với khách hàng:</a:t>
            </a:r>
          </a:p>
          <a:p>
            <a:r>
              <a:rPr lang="en-US"/>
              <a:t>•	Đăng ký – đăng nhập, cập nhật thông tin cá nhân, đổi mật khẩu.</a:t>
            </a:r>
          </a:p>
          <a:p>
            <a:r>
              <a:rPr lang="en-US"/>
              <a:t>•	Tìm kiếm và đặt món: chọn món, thêm vào giỏ hàng, xem đánh giá từ người khác.</a:t>
            </a:r>
          </a:p>
          <a:p>
            <a:r>
              <a:rPr lang="en-US"/>
              <a:t>•	Theo dõi đơn hàng: xem trạng thái đơn và lịch sử mua.</a:t>
            </a:r>
          </a:p>
          <a:p>
            <a:r>
              <a:rPr lang="en-US"/>
              <a:t>•	Đánh giá – nhận xét: sau khi nhận món có thể để lại phản hồi.</a:t>
            </a:r>
          </a:p>
          <a:p>
            <a:r>
              <a:rPr lang="en-US"/>
              <a:t>•	Thanh toán: chọn giữa tiền mặt hoặc VNPay, và nhận thông báo giao dịch.</a:t>
            </a:r>
          </a:p>
          <a:p>
            <a:r>
              <a:rPr lang="en-US"/>
              <a:t>Kết thúc nhẹ:</a:t>
            </a:r>
          </a:p>
          <a:p>
            <a:r>
              <a:rPr lang="en-US"/>
              <a:t>"Dạ, đó là tổng quan các chức năng chính trong hệ thống – được phân chia rõ giữa người dùng và quản trị viên để thuận tiện cho việc sử dụng và quản lý."</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“Dạ tiếp theo là phần thiết kế cơ sở dữ liệu ạ. Hệ thống sử dụng cơ sở dữ liệu quan hệ – cụ thể là MySQL. Trong sơ đồ này, em xin trình bày các bảng chính và mối quan hệ giữa chúng.”</a:t>
            </a:r>
          </a:p>
          <a:p>
            <a:r>
              <a:rPr lang="en-US"/>
              <a:t>•  Bảng ACCOUNTS: lưu thông tin tài khoản đăng nhập – dùng chung cho cả khách và admin, gồm email, mật khẩu, tên, token để nhận thông báo.</a:t>
            </a:r>
          </a:p>
          <a:p>
            <a:r>
              <a:rPr lang="en-US"/>
              <a:t>•  Bảng CUSTOMERS: lưu chi tiết thông tin cá nhân của khách hàng như tên, địa chỉ, ngày sinh…</a:t>
            </a:r>
          </a:p>
          <a:p>
            <a:r>
              <a:rPr lang="en-US"/>
              <a:t>•  Bảng PRODUCTS và CATEGORIES: lưu thông tin món ăn và phân loại món – gồm tên, giá, mô tả, hình ảnh, trạng thái còn bán hay không.</a:t>
            </a:r>
          </a:p>
          <a:p>
            <a:r>
              <a:rPr lang="en-US"/>
              <a:t>•  Bảng ORDERS và ORDER_DETAILS: lưu thông tin đơn hàng và chi tiết từng món trong đơn – bao gồm trạng thái, phương thức thanh toán, tổng tiền,…</a:t>
            </a:r>
          </a:p>
          <a:p>
            <a:r>
              <a:rPr lang="en-US"/>
              <a:t>•  Bảng COMMENTS: nơi lưu lại đánh giá, nhận xét từ người dùng sau khi đặt món.</a:t>
            </a:r>
          </a:p>
          <a:p>
            <a:r>
              <a:rPr lang="en-US"/>
              <a:t>•  Bảng ROLES và AUTHORITIES: giúp phân quyền giữa người dùng thường và admin.</a:t>
            </a:r>
          </a:p>
          <a:p>
            <a:r>
              <a:rPr lang="en-US"/>
              <a:t>“Tổng thể, cơ sở dữ liệu được thiết kế chuẩn hóa, đảm bảo đầy đủ thông tin phục vụ cho các chức năng đặt món, thanh toán, đánh giá và quản lý phía admin.”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Sau khi đăng nhập tài khoản "Lê Thị Hương", khách hàng duyệt các danh mục Burger, Pizza, Đồ uống với giao diện trực quan.</a:t>
            </a:r>
          </a:p>
          <a:p>
            <a:r>
              <a:rPr lang="en-US"/>
              <a:t>ĐIỂM NHẤN - Tính năng Recommend: Trong giỏ hàng, em có tích hợp hệ thống gợi ý thông minh! Khi khách chọn burger, ứng dụng tự động phân tích các hóa đơn trước đó bằng luật kết hợp, tìm ra những món thường được mua cùng. như đã thấy thì khi thêm burger thịt xông khói có gợi ý thêm 7 up</a:t>
            </a:r>
          </a:p>
          <a:p>
            <a:r>
              <a:rPr lang="en-US"/>
              <a:t>Tiếp tục: khách hàng nhập địa chỉ số Điện thoại, như trên màn hình thì địa chỉ và số điện thoại đang để là thông tin của tài khoản, chọn VNPay, sau đó thực hiện thanh toán, xác nhận đặt hàng. Đơn hàng tạo thành công với trạng thái "Chờ xác nhận" và có theo dõi đơn hàng</a:t>
            </a:r>
          </a:p>
          <a:p>
            <a:r>
              <a:rPr lang="en-US"/>
              <a:t/>
            </a:r>
          </a:p>
          <a:p>
            <a:r>
              <a:rPr lang="en-US"/>
              <a:t>Ngay lập tức, thông báo realtime hiện trên dashboard admin! Chủ cửa hàng xem chi tiết: khách Lê Thị Hương, thông tin đơn hàng, sau đó khách hàng vào cập nhật trạng thái đơn hàng  xác nhận và cập nhật trạng thái: "Chờ xác nhận" → "Đang chuẩn bị" → "Đang giao" → "Đã giao"</a:t>
            </a:r>
          </a:p>
          <a:p>
            <a:r>
              <a:rPr lang="en-US"/>
              <a:t>Quay lại mobile, khách hàng đánh giá sản phẩm trong đơn hàng sau khi đã nhận hàng thàng công: "Burger ngon, giao nhanh" - 5 sao. Đánh giá này ngay lập tức hiển thị cho khách khác tham khảo.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44.jpeg" Type="http://schemas.openxmlformats.org/officeDocument/2006/relationships/image"/><Relationship Id="rId4" Target="../media/image3.png" Type="http://schemas.openxmlformats.org/officeDocument/2006/relationships/image"/><Relationship Id="rId5" Target="../media/image45.png" Type="http://schemas.openxmlformats.org/officeDocument/2006/relationships/image"/><Relationship Id="rId6" Target="../media/image4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7.png" Type="http://schemas.openxmlformats.org/officeDocument/2006/relationships/image"/><Relationship Id="rId4" Target="../media/image48.svg" Type="http://schemas.openxmlformats.org/officeDocument/2006/relationships/image"/><Relationship Id="rId5" Target="../media/image3.png" Type="http://schemas.openxmlformats.org/officeDocument/2006/relationships/image"/><Relationship Id="rId6" Target="../media/image4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gif"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 Id="rId9" Target="../media/image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1.jpe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3.pn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7.png" Type="http://schemas.openxmlformats.org/officeDocument/2006/relationships/image"/><Relationship Id="rId4" Target="../media/image3.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svg" Type="http://schemas.openxmlformats.org/officeDocument/2006/relationships/image"/><Relationship Id="rId11" Target="../media/image30.png" Type="http://schemas.openxmlformats.org/officeDocument/2006/relationships/image"/><Relationship Id="rId12" Target="../media/image31.png" Type="http://schemas.openxmlformats.org/officeDocument/2006/relationships/image"/><Relationship Id="rId13" Target="../media/image32.svg" Type="http://schemas.openxmlformats.org/officeDocument/2006/relationships/image"/><Relationship Id="rId14" Target="../media/image3.png" Type="http://schemas.openxmlformats.org/officeDocument/2006/relationships/image"/><Relationship Id="rId2" Target="../notesSlides/notesSlide6.xml" Type="http://schemas.openxmlformats.org/officeDocument/2006/relationships/notesSlid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 Id="rId9" Target="../media/image2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33.pn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37.pn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qgoOzLcE.mp4" Type="http://schemas.openxmlformats.org/officeDocument/2006/relationships/video"/><Relationship Id="rId11" Target="../media/VAGqgoOzLcE.mp4" Type="http://schemas.microsoft.com/office/2007/relationships/media"/><Relationship Id="rId2" Target="../notesSlides/notesSlide9.xml" Type="http://schemas.openxmlformats.org/officeDocument/2006/relationships/notesSlide"/><Relationship Id="rId3" Target="../media/image3.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jpeg" Type="http://schemas.openxmlformats.org/officeDocument/2006/relationships/image"/><Relationship Id="rId7" Target="../media/VAGqgojEu20.mp4" Type="http://schemas.openxmlformats.org/officeDocument/2006/relationships/video"/><Relationship Id="rId8" Target="../media/VAGqgojEu20.mp4" Type="http://schemas.microsoft.com/office/2007/relationships/media"/><Relationship Id="rId9" Target="../media/image4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6173411"/>
            <a:ext cx="18288000" cy="4113589"/>
            <a:chOff x="0" y="0"/>
            <a:chExt cx="9308049" cy="2093694"/>
          </a:xfrm>
        </p:grpSpPr>
        <p:sp>
          <p:nvSpPr>
            <p:cNvPr name="Freeform 3" id="3"/>
            <p:cNvSpPr/>
            <p:nvPr/>
          </p:nvSpPr>
          <p:spPr>
            <a:xfrm flipH="false" flipV="false" rot="0">
              <a:off x="0" y="0"/>
              <a:ext cx="9308049" cy="2093694"/>
            </a:xfrm>
            <a:custGeom>
              <a:avLst/>
              <a:gdLst/>
              <a:ahLst/>
              <a:cxnLst/>
              <a:rect r="r" b="b" t="t" l="l"/>
              <a:pathLst>
                <a:path h="2093694" w="9308049">
                  <a:moveTo>
                    <a:pt x="0" y="0"/>
                  </a:moveTo>
                  <a:lnTo>
                    <a:pt x="9308049" y="0"/>
                  </a:lnTo>
                  <a:lnTo>
                    <a:pt x="9308049" y="2093694"/>
                  </a:lnTo>
                  <a:lnTo>
                    <a:pt x="0" y="2093694"/>
                  </a:lnTo>
                  <a:close/>
                </a:path>
              </a:pathLst>
            </a:custGeom>
            <a:solidFill>
              <a:srgbClr val="FFFFFF"/>
            </a:solidFill>
          </p:spPr>
        </p:sp>
      </p:grpSp>
      <p:sp>
        <p:nvSpPr>
          <p:cNvPr name="Freeform 4" id="4"/>
          <p:cNvSpPr/>
          <p:nvPr/>
        </p:nvSpPr>
        <p:spPr>
          <a:xfrm flipH="false" flipV="false" rot="0">
            <a:off x="0" y="-390906"/>
            <a:ext cx="18288000" cy="6986795"/>
          </a:xfrm>
          <a:custGeom>
            <a:avLst/>
            <a:gdLst/>
            <a:ahLst/>
            <a:cxnLst/>
            <a:rect r="r" b="b" t="t" l="l"/>
            <a:pathLst>
              <a:path h="6986795" w="18288000">
                <a:moveTo>
                  <a:pt x="0" y="0"/>
                </a:moveTo>
                <a:lnTo>
                  <a:pt x="18288000" y="0"/>
                </a:lnTo>
                <a:lnTo>
                  <a:pt x="18288000" y="6986795"/>
                </a:lnTo>
                <a:lnTo>
                  <a:pt x="0" y="6986795"/>
                </a:lnTo>
                <a:lnTo>
                  <a:pt x="0" y="0"/>
                </a:lnTo>
                <a:close/>
              </a:path>
            </a:pathLst>
          </a:custGeom>
          <a:blipFill>
            <a:blip r:embed="rId3"/>
            <a:stretch>
              <a:fillRect l="0" t="-13057" r="-2985" b="-2181"/>
            </a:stretch>
          </a:blipFill>
        </p:spPr>
      </p:sp>
      <p:grpSp>
        <p:nvGrpSpPr>
          <p:cNvPr name="Group 5" id="5"/>
          <p:cNvGrpSpPr/>
          <p:nvPr/>
        </p:nvGrpSpPr>
        <p:grpSpPr>
          <a:xfrm rot="0">
            <a:off x="534924" y="7158245"/>
            <a:ext cx="8609076" cy="1546860"/>
            <a:chOff x="0" y="0"/>
            <a:chExt cx="11478768" cy="2062480"/>
          </a:xfrm>
        </p:grpSpPr>
        <p:sp>
          <p:nvSpPr>
            <p:cNvPr name="TextBox 6" id="6"/>
            <p:cNvSpPr txBox="true"/>
            <p:nvPr/>
          </p:nvSpPr>
          <p:spPr>
            <a:xfrm rot="0">
              <a:off x="0" y="-57150"/>
              <a:ext cx="11478768" cy="1051326"/>
            </a:xfrm>
            <a:prstGeom prst="rect">
              <a:avLst/>
            </a:prstGeom>
          </p:spPr>
          <p:txBody>
            <a:bodyPr anchor="t" rtlCol="false" tIns="0" lIns="0" bIns="0" rIns="0">
              <a:spAutoFit/>
            </a:bodyPr>
            <a:lstStyle/>
            <a:p>
              <a:pPr algn="l" marL="0" indent="0" lvl="0">
                <a:lnSpc>
                  <a:spcPts val="6376"/>
                </a:lnSpc>
                <a:spcBef>
                  <a:spcPct val="0"/>
                </a:spcBef>
              </a:pPr>
              <a:r>
                <a:rPr lang="en-US" b="true" sz="4905">
                  <a:solidFill>
                    <a:srgbClr val="000000"/>
                  </a:solidFill>
                  <a:latin typeface="Asap Bold"/>
                  <a:ea typeface="Asap Bold"/>
                  <a:cs typeface="Asap Bold"/>
                  <a:sym typeface="Asap Bold"/>
                </a:rPr>
                <a:t>Đồ án tốt nghiệp</a:t>
              </a:r>
            </a:p>
          </p:txBody>
        </p:sp>
        <p:sp>
          <p:nvSpPr>
            <p:cNvPr name="TextBox 7" id="7"/>
            <p:cNvSpPr txBox="true"/>
            <p:nvPr/>
          </p:nvSpPr>
          <p:spPr>
            <a:xfrm rot="0">
              <a:off x="0" y="1097251"/>
              <a:ext cx="11478768" cy="965229"/>
            </a:xfrm>
            <a:prstGeom prst="rect">
              <a:avLst/>
            </a:prstGeom>
          </p:spPr>
          <p:txBody>
            <a:bodyPr anchor="t" rtlCol="false" tIns="0" lIns="0" bIns="0" rIns="0">
              <a:spAutoFit/>
            </a:bodyPr>
            <a:lstStyle/>
            <a:p>
              <a:pPr algn="l">
                <a:lnSpc>
                  <a:spcPts val="2922"/>
                </a:lnSpc>
              </a:pPr>
              <a:r>
                <a:rPr lang="en-US" sz="2248" b="true">
                  <a:solidFill>
                    <a:srgbClr val="FF3131"/>
                  </a:solidFill>
                  <a:latin typeface="Asap Bold"/>
                  <a:ea typeface="Asap Bold"/>
                  <a:cs typeface="Asap Bold"/>
                  <a:sym typeface="Asap Bold"/>
                </a:rPr>
                <a:t>ỨNG DỤNG ĐẶT ĐỒ ĂN TRỰC TUYẾN TRÊN NỀN TẢNG ANDROID</a:t>
              </a:r>
            </a:p>
            <a:p>
              <a:pPr algn="l" marL="0" indent="0" lvl="0">
                <a:lnSpc>
                  <a:spcPts val="2922"/>
                </a:lnSpc>
                <a:spcBef>
                  <a:spcPct val="0"/>
                </a:spcBef>
              </a:pPr>
            </a:p>
          </p:txBody>
        </p:sp>
      </p:grpSp>
      <p:grpSp>
        <p:nvGrpSpPr>
          <p:cNvPr name="Group 8" id="8"/>
          <p:cNvGrpSpPr/>
          <p:nvPr/>
        </p:nvGrpSpPr>
        <p:grpSpPr>
          <a:xfrm rot="0">
            <a:off x="11637086" y="7106398"/>
            <a:ext cx="3450131" cy="833222"/>
            <a:chOff x="0" y="0"/>
            <a:chExt cx="4600175" cy="1110963"/>
          </a:xfrm>
        </p:grpSpPr>
        <p:sp>
          <p:nvSpPr>
            <p:cNvPr name="TextBox 9" id="9"/>
            <p:cNvSpPr txBox="true"/>
            <p:nvPr/>
          </p:nvSpPr>
          <p:spPr>
            <a:xfrm rot="0">
              <a:off x="0" y="-28575"/>
              <a:ext cx="4600175" cy="556049"/>
            </a:xfrm>
            <a:prstGeom prst="rect">
              <a:avLst/>
            </a:prstGeom>
          </p:spPr>
          <p:txBody>
            <a:bodyPr anchor="t" rtlCol="false" tIns="0" lIns="0" bIns="0" rIns="0">
              <a:spAutoFit/>
            </a:bodyPr>
            <a:lstStyle/>
            <a:p>
              <a:pPr algn="l" marL="0" indent="0" lvl="0">
                <a:lnSpc>
                  <a:spcPts val="3379"/>
                </a:lnSpc>
                <a:spcBef>
                  <a:spcPct val="0"/>
                </a:spcBef>
              </a:pPr>
              <a:r>
                <a:rPr lang="en-US" b="true" sz="2599">
                  <a:solidFill>
                    <a:srgbClr val="000000"/>
                  </a:solidFill>
                  <a:latin typeface="Asap Bold"/>
                  <a:ea typeface="Asap Bold"/>
                  <a:cs typeface="Asap Bold"/>
                  <a:sym typeface="Asap Bold"/>
                </a:rPr>
                <a:t>Giáo viên hướng dẫn</a:t>
              </a:r>
            </a:p>
          </p:txBody>
        </p:sp>
        <p:sp>
          <p:nvSpPr>
            <p:cNvPr name="TextBox 10" id="10"/>
            <p:cNvSpPr txBox="true"/>
            <p:nvPr/>
          </p:nvSpPr>
          <p:spPr>
            <a:xfrm rot="0">
              <a:off x="0" y="637041"/>
              <a:ext cx="4600175" cy="473922"/>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Asap"/>
                  <a:ea typeface="Asap"/>
                  <a:cs typeface="Asap"/>
                  <a:sym typeface="Asap"/>
                </a:rPr>
                <a:t>Nguyễn Quốc Tuấn</a:t>
              </a:r>
            </a:p>
          </p:txBody>
        </p:sp>
      </p:grpSp>
      <p:grpSp>
        <p:nvGrpSpPr>
          <p:cNvPr name="Group 11" id="11"/>
          <p:cNvGrpSpPr/>
          <p:nvPr/>
        </p:nvGrpSpPr>
        <p:grpSpPr>
          <a:xfrm rot="0">
            <a:off x="11637086" y="8123410"/>
            <a:ext cx="4725719" cy="1195172"/>
            <a:chOff x="0" y="0"/>
            <a:chExt cx="6300959" cy="1593563"/>
          </a:xfrm>
        </p:grpSpPr>
        <p:sp>
          <p:nvSpPr>
            <p:cNvPr name="TextBox 12" id="12"/>
            <p:cNvSpPr txBox="true"/>
            <p:nvPr/>
          </p:nvSpPr>
          <p:spPr>
            <a:xfrm rot="0">
              <a:off x="0" y="-28575"/>
              <a:ext cx="6300959" cy="556049"/>
            </a:xfrm>
            <a:prstGeom prst="rect">
              <a:avLst/>
            </a:prstGeom>
          </p:spPr>
          <p:txBody>
            <a:bodyPr anchor="t" rtlCol="false" tIns="0" lIns="0" bIns="0" rIns="0">
              <a:spAutoFit/>
            </a:bodyPr>
            <a:lstStyle/>
            <a:p>
              <a:pPr algn="l" marL="0" indent="0" lvl="0">
                <a:lnSpc>
                  <a:spcPts val="3379"/>
                </a:lnSpc>
                <a:spcBef>
                  <a:spcPct val="0"/>
                </a:spcBef>
              </a:pPr>
              <a:r>
                <a:rPr lang="en-US" b="true" sz="2599">
                  <a:solidFill>
                    <a:srgbClr val="000000"/>
                  </a:solidFill>
                  <a:latin typeface="Asap Bold"/>
                  <a:ea typeface="Asap Bold"/>
                  <a:cs typeface="Asap Bold"/>
                  <a:sym typeface="Asap Bold"/>
                </a:rPr>
                <a:t>Sinh viên trình bày </a:t>
              </a:r>
            </a:p>
          </p:txBody>
        </p:sp>
        <p:sp>
          <p:nvSpPr>
            <p:cNvPr name="TextBox 13" id="13"/>
            <p:cNvSpPr txBox="true"/>
            <p:nvPr/>
          </p:nvSpPr>
          <p:spPr>
            <a:xfrm rot="0">
              <a:off x="0" y="637041"/>
              <a:ext cx="6300959" cy="956522"/>
            </a:xfrm>
            <a:prstGeom prst="rect">
              <a:avLst/>
            </a:prstGeom>
          </p:spPr>
          <p:txBody>
            <a:bodyPr anchor="t" rtlCol="false" tIns="0" lIns="0" bIns="0" rIns="0">
              <a:spAutoFit/>
            </a:bodyPr>
            <a:lstStyle/>
            <a:p>
              <a:pPr algn="l" marL="0" indent="0" lvl="0">
                <a:lnSpc>
                  <a:spcPts val="2859"/>
                </a:lnSpc>
                <a:spcBef>
                  <a:spcPct val="0"/>
                </a:spcBef>
              </a:pPr>
              <a:r>
                <a:rPr lang="en-US" sz="2199">
                  <a:solidFill>
                    <a:srgbClr val="000000"/>
                  </a:solidFill>
                  <a:latin typeface="Asap"/>
                  <a:ea typeface="Asap"/>
                  <a:cs typeface="Asap"/>
                  <a:sym typeface="Asap"/>
                </a:rPr>
                <a:t>Lê Thị Hường</a:t>
              </a:r>
            </a:p>
            <a:p>
              <a:pPr algn="l" marL="0" indent="0" lvl="0">
                <a:lnSpc>
                  <a:spcPts val="2859"/>
                </a:lnSpc>
                <a:spcBef>
                  <a:spcPct val="0"/>
                </a:spcBef>
              </a:pPr>
              <a:r>
                <a:rPr lang="en-US" sz="2199">
                  <a:solidFill>
                    <a:srgbClr val="000000"/>
                  </a:solidFill>
                  <a:latin typeface="Asap"/>
                  <a:ea typeface="Asap"/>
                  <a:cs typeface="Asap"/>
                  <a:sym typeface="Asap"/>
                </a:rPr>
                <a:t>Lớp Cử nhân Công nghệ thông tin 1</a:t>
              </a: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2409626"/>
            <a:chOff x="0" y="0"/>
            <a:chExt cx="8829757" cy="1163409"/>
          </a:xfrm>
        </p:grpSpPr>
        <p:sp>
          <p:nvSpPr>
            <p:cNvPr name="Freeform 3" id="3"/>
            <p:cNvSpPr/>
            <p:nvPr/>
          </p:nvSpPr>
          <p:spPr>
            <a:xfrm flipH="false" flipV="false" rot="0">
              <a:off x="0" y="0"/>
              <a:ext cx="8829756" cy="1163408"/>
            </a:xfrm>
            <a:custGeom>
              <a:avLst/>
              <a:gdLst/>
              <a:ahLst/>
              <a:cxnLst/>
              <a:rect r="r" b="b" t="t" l="l"/>
              <a:pathLst>
                <a:path h="1163408" w="8829756">
                  <a:moveTo>
                    <a:pt x="0" y="0"/>
                  </a:moveTo>
                  <a:lnTo>
                    <a:pt x="8829756" y="0"/>
                  </a:lnTo>
                  <a:lnTo>
                    <a:pt x="8829756" y="1163408"/>
                  </a:lnTo>
                  <a:lnTo>
                    <a:pt x="0" y="1163408"/>
                  </a:lnTo>
                  <a:close/>
                </a:path>
              </a:pathLst>
            </a:custGeom>
            <a:solidFill>
              <a:srgbClr val="1E3256"/>
            </a:solidFill>
          </p:spPr>
        </p:sp>
      </p:grpSp>
      <p:grpSp>
        <p:nvGrpSpPr>
          <p:cNvPr name="Group 4" id="4"/>
          <p:cNvGrpSpPr/>
          <p:nvPr/>
        </p:nvGrpSpPr>
        <p:grpSpPr>
          <a:xfrm rot="0">
            <a:off x="0" y="3212012"/>
            <a:ext cx="315648" cy="7074988"/>
            <a:chOff x="0" y="0"/>
            <a:chExt cx="152400" cy="3415924"/>
          </a:xfrm>
        </p:grpSpPr>
        <p:sp>
          <p:nvSpPr>
            <p:cNvPr name="Freeform 5" id="5"/>
            <p:cNvSpPr/>
            <p:nvPr/>
          </p:nvSpPr>
          <p:spPr>
            <a:xfrm flipH="false" flipV="false" rot="0">
              <a:off x="0" y="0"/>
              <a:ext cx="152400" cy="3415924"/>
            </a:xfrm>
            <a:custGeom>
              <a:avLst/>
              <a:gdLst/>
              <a:ahLst/>
              <a:cxnLst/>
              <a:rect r="r" b="b" t="t" l="l"/>
              <a:pathLst>
                <a:path h="3415924" w="152400">
                  <a:moveTo>
                    <a:pt x="0" y="0"/>
                  </a:moveTo>
                  <a:lnTo>
                    <a:pt x="152400" y="0"/>
                  </a:lnTo>
                  <a:lnTo>
                    <a:pt x="152400" y="3415924"/>
                  </a:lnTo>
                  <a:lnTo>
                    <a:pt x="0" y="3415924"/>
                  </a:lnTo>
                  <a:close/>
                </a:path>
              </a:pathLst>
            </a:custGeom>
            <a:solidFill>
              <a:srgbClr val="EDECED"/>
            </a:solidFill>
          </p:spPr>
        </p:sp>
      </p:grpSp>
      <p:grpSp>
        <p:nvGrpSpPr>
          <p:cNvPr name="Group 6" id="6"/>
          <p:cNvGrpSpPr/>
          <p:nvPr/>
        </p:nvGrpSpPr>
        <p:grpSpPr>
          <a:xfrm rot="0">
            <a:off x="13255912" y="2759384"/>
            <a:ext cx="5032088" cy="7074988"/>
            <a:chOff x="0" y="0"/>
            <a:chExt cx="6709451" cy="9433317"/>
          </a:xfrm>
        </p:grpSpPr>
        <p:pic>
          <p:nvPicPr>
            <p:cNvPr name="Picture 7" id="7"/>
            <p:cNvPicPr>
              <a:picLocks noChangeAspect="true"/>
            </p:cNvPicPr>
            <p:nvPr/>
          </p:nvPicPr>
          <p:blipFill>
            <a:blip r:embed="rId3"/>
            <a:srcRect l="0" t="3163" r="0" b="3163"/>
            <a:stretch>
              <a:fillRect/>
            </a:stretch>
          </p:blipFill>
          <p:spPr>
            <a:xfrm flipH="false" flipV="false">
              <a:off x="0" y="0"/>
              <a:ext cx="6709451" cy="9433317"/>
            </a:xfrm>
            <a:prstGeom prst="rect">
              <a:avLst/>
            </a:prstGeom>
          </p:spPr>
        </p:pic>
      </p:grpSp>
      <p:sp>
        <p:nvSpPr>
          <p:cNvPr name="Freeform 8" id="8"/>
          <p:cNvSpPr/>
          <p:nvPr/>
        </p:nvSpPr>
        <p:spPr>
          <a:xfrm flipH="false" flipV="false" rot="0">
            <a:off x="16979573" y="429561"/>
            <a:ext cx="915383" cy="915383"/>
          </a:xfrm>
          <a:custGeom>
            <a:avLst/>
            <a:gdLst/>
            <a:ahLst/>
            <a:cxnLst/>
            <a:rect r="r" b="b" t="t" l="l"/>
            <a:pathLst>
              <a:path h="915383" w="915383">
                <a:moveTo>
                  <a:pt x="0" y="0"/>
                </a:moveTo>
                <a:lnTo>
                  <a:pt x="915383" y="0"/>
                </a:lnTo>
                <a:lnTo>
                  <a:pt x="915383" y="915382"/>
                </a:lnTo>
                <a:lnTo>
                  <a:pt x="0" y="915382"/>
                </a:lnTo>
                <a:lnTo>
                  <a:pt x="0" y="0"/>
                </a:lnTo>
                <a:close/>
              </a:path>
            </a:pathLst>
          </a:custGeom>
          <a:blipFill>
            <a:blip r:embed="rId4"/>
            <a:stretch>
              <a:fillRect l="0" t="0" r="0" b="0"/>
            </a:stretch>
          </a:blipFill>
        </p:spPr>
      </p:sp>
      <p:sp>
        <p:nvSpPr>
          <p:cNvPr name="Freeform 9" id="9"/>
          <p:cNvSpPr/>
          <p:nvPr/>
        </p:nvSpPr>
        <p:spPr>
          <a:xfrm flipH="false" flipV="false" rot="0">
            <a:off x="3162254" y="2507595"/>
            <a:ext cx="640045" cy="725824"/>
          </a:xfrm>
          <a:custGeom>
            <a:avLst/>
            <a:gdLst/>
            <a:ahLst/>
            <a:cxnLst/>
            <a:rect r="r" b="b" t="t" l="l"/>
            <a:pathLst>
              <a:path h="725824" w="640045">
                <a:moveTo>
                  <a:pt x="0" y="0"/>
                </a:moveTo>
                <a:lnTo>
                  <a:pt x="640045" y="0"/>
                </a:lnTo>
                <a:lnTo>
                  <a:pt x="640045" y="725825"/>
                </a:lnTo>
                <a:lnTo>
                  <a:pt x="0" y="72582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0" id="10"/>
          <p:cNvGrpSpPr/>
          <p:nvPr/>
        </p:nvGrpSpPr>
        <p:grpSpPr>
          <a:xfrm rot="0">
            <a:off x="1520111" y="5962650"/>
            <a:ext cx="4564376" cy="5167158"/>
            <a:chOff x="0" y="0"/>
            <a:chExt cx="3380918" cy="3827409"/>
          </a:xfrm>
        </p:grpSpPr>
        <p:sp>
          <p:nvSpPr>
            <p:cNvPr name="Freeform 11" id="11"/>
            <p:cNvSpPr/>
            <p:nvPr/>
          </p:nvSpPr>
          <p:spPr>
            <a:xfrm flipH="false" flipV="false" rot="0">
              <a:off x="0" y="0"/>
              <a:ext cx="3380918" cy="3725809"/>
            </a:xfrm>
            <a:custGeom>
              <a:avLst/>
              <a:gdLst/>
              <a:ahLst/>
              <a:cxnLst/>
              <a:rect r="r" b="b" t="t" l="l"/>
              <a:pathLst>
                <a:path h="3725809" w="3380918">
                  <a:moveTo>
                    <a:pt x="0" y="0"/>
                  </a:moveTo>
                  <a:lnTo>
                    <a:pt x="3380918" y="0"/>
                  </a:lnTo>
                  <a:lnTo>
                    <a:pt x="3380918" y="3725809"/>
                  </a:lnTo>
                  <a:lnTo>
                    <a:pt x="0" y="3725809"/>
                  </a:lnTo>
                  <a:close/>
                </a:path>
              </a:pathLst>
            </a:custGeom>
            <a:solidFill>
              <a:srgbClr val="83C3FF"/>
            </a:solidFill>
          </p:spPr>
        </p:sp>
        <p:sp>
          <p:nvSpPr>
            <p:cNvPr name="Freeform 12" id="12"/>
            <p:cNvSpPr/>
            <p:nvPr/>
          </p:nvSpPr>
          <p:spPr>
            <a:xfrm flipH="false" flipV="false" rot="0">
              <a:off x="0" y="0"/>
              <a:ext cx="3380918" cy="3827409"/>
            </a:xfrm>
            <a:custGeom>
              <a:avLst/>
              <a:gdLst/>
              <a:ahLst/>
              <a:cxnLst/>
              <a:rect r="r" b="b" t="t" l="l"/>
              <a:pathLst>
                <a:path h="3827409" w="3380918">
                  <a:moveTo>
                    <a:pt x="0" y="3725809"/>
                  </a:moveTo>
                  <a:lnTo>
                    <a:pt x="3380918" y="3725809"/>
                  </a:lnTo>
                  <a:lnTo>
                    <a:pt x="3253918" y="3827409"/>
                  </a:lnTo>
                  <a:cubicBezTo>
                    <a:pt x="3253918" y="3827409"/>
                    <a:pt x="2263318" y="3751209"/>
                    <a:pt x="2161718" y="3751209"/>
                  </a:cubicBezTo>
                  <a:lnTo>
                    <a:pt x="1219200" y="3751209"/>
                  </a:lnTo>
                  <a:cubicBezTo>
                    <a:pt x="1117600" y="3751209"/>
                    <a:pt x="127000" y="3827409"/>
                    <a:pt x="127000" y="3827409"/>
                  </a:cubicBezTo>
                  <a:lnTo>
                    <a:pt x="0" y="3725809"/>
                  </a:lnTo>
                  <a:lnTo>
                    <a:pt x="0" y="0"/>
                  </a:lnTo>
                  <a:lnTo>
                    <a:pt x="3380918" y="0"/>
                  </a:lnTo>
                  <a:lnTo>
                    <a:pt x="3380918" y="3725809"/>
                  </a:lnTo>
                  <a:lnTo>
                    <a:pt x="12700" y="3725809"/>
                  </a:lnTo>
                  <a:lnTo>
                    <a:pt x="12700" y="3713109"/>
                  </a:lnTo>
                  <a:lnTo>
                    <a:pt x="3368218" y="3713109"/>
                  </a:lnTo>
                  <a:lnTo>
                    <a:pt x="3368218" y="12700"/>
                  </a:lnTo>
                  <a:lnTo>
                    <a:pt x="12700" y="12700"/>
                  </a:lnTo>
                  <a:lnTo>
                    <a:pt x="12700" y="3725809"/>
                  </a:lnTo>
                </a:path>
              </a:pathLst>
            </a:custGeom>
            <a:solidFill>
              <a:srgbClr val="394C60">
                <a:alpha val="784"/>
              </a:srgbClr>
            </a:solidFill>
          </p:spPr>
        </p:sp>
        <p:sp>
          <p:nvSpPr>
            <p:cNvPr name="TextBox 13" id="13"/>
            <p:cNvSpPr txBox="true"/>
            <p:nvPr/>
          </p:nvSpPr>
          <p:spPr>
            <a:xfrm>
              <a:off x="0" y="-66675"/>
              <a:ext cx="3380918" cy="3335284"/>
            </a:xfrm>
            <a:prstGeom prst="rect">
              <a:avLst/>
            </a:prstGeom>
          </p:spPr>
          <p:txBody>
            <a:bodyPr anchor="t" rtlCol="false" tIns="365771" lIns="365771" bIns="365771" rIns="365771"/>
            <a:lstStyle/>
            <a:p>
              <a:pPr algn="l">
                <a:lnSpc>
                  <a:spcPts val="4032"/>
                </a:lnSpc>
              </a:pPr>
              <a:r>
                <a:rPr lang="en-US" sz="2880" b="true">
                  <a:solidFill>
                    <a:srgbClr val="000000"/>
                  </a:solidFill>
                  <a:latin typeface="DejaVu Sans Bold"/>
                  <a:ea typeface="DejaVu Sans Bold"/>
                  <a:cs typeface="DejaVu Sans Bold"/>
                  <a:sym typeface="DejaVu Sans Bold"/>
                </a:rPr>
                <a:t>⚠️ Hạn chế</a:t>
              </a:r>
            </a:p>
            <a:p>
              <a:pPr algn="l" marL="494106" indent="-247053" lvl="1">
                <a:lnSpc>
                  <a:spcPts val="3204"/>
                </a:lnSpc>
                <a:buFont typeface="Arial"/>
                <a:buChar char="•"/>
              </a:pPr>
              <a:r>
                <a:rPr lang="en-US" sz="2288">
                  <a:solidFill>
                    <a:srgbClr val="000000"/>
                  </a:solidFill>
                  <a:latin typeface="Asap"/>
                  <a:ea typeface="Asap"/>
                  <a:cs typeface="Asap"/>
                  <a:sym typeface="Asap"/>
                </a:rPr>
                <a:t>Thanh toán online đơn giản</a:t>
              </a:r>
            </a:p>
            <a:p>
              <a:pPr algn="l" marL="494106" indent="-247053" lvl="1">
                <a:lnSpc>
                  <a:spcPts val="3204"/>
                </a:lnSpc>
                <a:buFont typeface="Arial"/>
                <a:buChar char="•"/>
              </a:pPr>
              <a:r>
                <a:rPr lang="en-US" sz="2288">
                  <a:solidFill>
                    <a:srgbClr val="000000"/>
                  </a:solidFill>
                  <a:latin typeface="Asap"/>
                  <a:ea typeface="Asap"/>
                  <a:cs typeface="Asap"/>
                  <a:sym typeface="Asap"/>
                </a:rPr>
                <a:t>Chưa có chương trình khuyến mãi</a:t>
              </a:r>
            </a:p>
            <a:p>
              <a:pPr algn="l" marL="494106" indent="-247053" lvl="1">
                <a:lnSpc>
                  <a:spcPts val="3204"/>
                </a:lnSpc>
                <a:buFont typeface="Arial"/>
                <a:buChar char="•"/>
              </a:pPr>
              <a:r>
                <a:rPr lang="en-US" sz="2288">
                  <a:solidFill>
                    <a:srgbClr val="000000"/>
                  </a:solidFill>
                  <a:latin typeface="Asap"/>
                  <a:ea typeface="Asap"/>
                  <a:cs typeface="Asap"/>
                  <a:sym typeface="Asap"/>
                </a:rPr>
                <a:t>Phí ship cố định (chưa tính theo khoảng cách)</a:t>
              </a:r>
            </a:p>
          </p:txBody>
        </p:sp>
      </p:grpSp>
      <p:grpSp>
        <p:nvGrpSpPr>
          <p:cNvPr name="Group 14" id="14"/>
          <p:cNvGrpSpPr/>
          <p:nvPr/>
        </p:nvGrpSpPr>
        <p:grpSpPr>
          <a:xfrm rot="0">
            <a:off x="7639933" y="6046267"/>
            <a:ext cx="4782315" cy="4999924"/>
            <a:chOff x="0" y="0"/>
            <a:chExt cx="3534096" cy="3694908"/>
          </a:xfrm>
        </p:grpSpPr>
        <p:sp>
          <p:nvSpPr>
            <p:cNvPr name="Freeform 15" id="15"/>
            <p:cNvSpPr/>
            <p:nvPr/>
          </p:nvSpPr>
          <p:spPr>
            <a:xfrm flipH="false" flipV="false" rot="0">
              <a:off x="0" y="0"/>
              <a:ext cx="3534096" cy="3593307"/>
            </a:xfrm>
            <a:custGeom>
              <a:avLst/>
              <a:gdLst/>
              <a:ahLst/>
              <a:cxnLst/>
              <a:rect r="r" b="b" t="t" l="l"/>
              <a:pathLst>
                <a:path h="3593307" w="3534096">
                  <a:moveTo>
                    <a:pt x="0" y="0"/>
                  </a:moveTo>
                  <a:lnTo>
                    <a:pt x="3534096" y="0"/>
                  </a:lnTo>
                  <a:lnTo>
                    <a:pt x="3534096" y="3593307"/>
                  </a:lnTo>
                  <a:lnTo>
                    <a:pt x="0" y="3593307"/>
                  </a:lnTo>
                  <a:close/>
                </a:path>
              </a:pathLst>
            </a:custGeom>
            <a:solidFill>
              <a:srgbClr val="F6F8F2"/>
            </a:solidFill>
          </p:spPr>
        </p:sp>
        <p:sp>
          <p:nvSpPr>
            <p:cNvPr name="Freeform 16" id="16"/>
            <p:cNvSpPr/>
            <p:nvPr/>
          </p:nvSpPr>
          <p:spPr>
            <a:xfrm flipH="false" flipV="false" rot="0">
              <a:off x="0" y="0"/>
              <a:ext cx="3534096" cy="3694907"/>
            </a:xfrm>
            <a:custGeom>
              <a:avLst/>
              <a:gdLst/>
              <a:ahLst/>
              <a:cxnLst/>
              <a:rect r="r" b="b" t="t" l="l"/>
              <a:pathLst>
                <a:path h="3694907" w="3534096">
                  <a:moveTo>
                    <a:pt x="0" y="3593307"/>
                  </a:moveTo>
                  <a:lnTo>
                    <a:pt x="3534096" y="3593307"/>
                  </a:lnTo>
                  <a:lnTo>
                    <a:pt x="3407096" y="3694907"/>
                  </a:lnTo>
                  <a:cubicBezTo>
                    <a:pt x="3407096" y="3694907"/>
                    <a:pt x="2416496" y="3618707"/>
                    <a:pt x="2314896" y="3618707"/>
                  </a:cubicBezTo>
                  <a:lnTo>
                    <a:pt x="1219200" y="3618707"/>
                  </a:lnTo>
                  <a:cubicBezTo>
                    <a:pt x="1117600" y="3618707"/>
                    <a:pt x="127000" y="3694907"/>
                    <a:pt x="127000" y="3694907"/>
                  </a:cubicBezTo>
                  <a:lnTo>
                    <a:pt x="0" y="3593307"/>
                  </a:lnTo>
                  <a:lnTo>
                    <a:pt x="0" y="0"/>
                  </a:lnTo>
                  <a:lnTo>
                    <a:pt x="3534096" y="0"/>
                  </a:lnTo>
                  <a:lnTo>
                    <a:pt x="3534096" y="3593307"/>
                  </a:lnTo>
                  <a:lnTo>
                    <a:pt x="12700" y="3593307"/>
                  </a:lnTo>
                  <a:lnTo>
                    <a:pt x="12700" y="3580607"/>
                  </a:lnTo>
                  <a:lnTo>
                    <a:pt x="3521396" y="3580607"/>
                  </a:lnTo>
                  <a:lnTo>
                    <a:pt x="3521396" y="12700"/>
                  </a:lnTo>
                  <a:lnTo>
                    <a:pt x="12700" y="12700"/>
                  </a:lnTo>
                  <a:lnTo>
                    <a:pt x="12700" y="3593307"/>
                  </a:lnTo>
                </a:path>
              </a:pathLst>
            </a:custGeom>
            <a:solidFill>
              <a:srgbClr val="394C60">
                <a:alpha val="784"/>
              </a:srgbClr>
            </a:solidFill>
          </p:spPr>
        </p:sp>
        <p:sp>
          <p:nvSpPr>
            <p:cNvPr name="TextBox 17" id="17"/>
            <p:cNvSpPr txBox="true"/>
            <p:nvPr/>
          </p:nvSpPr>
          <p:spPr>
            <a:xfrm>
              <a:off x="0" y="-66675"/>
              <a:ext cx="3534096" cy="3202783"/>
            </a:xfrm>
            <a:prstGeom prst="rect">
              <a:avLst/>
            </a:prstGeom>
          </p:spPr>
          <p:txBody>
            <a:bodyPr anchor="t" rtlCol="false" tIns="366625" lIns="366625" bIns="366625" rIns="366625"/>
            <a:lstStyle/>
            <a:p>
              <a:pPr algn="l">
                <a:lnSpc>
                  <a:spcPts val="4041"/>
                </a:lnSpc>
              </a:pPr>
              <a:r>
                <a:rPr lang="en-US" sz="2886" b="true">
                  <a:solidFill>
                    <a:srgbClr val="000000"/>
                  </a:solidFill>
                  <a:latin typeface="DejaVu Sans Bold"/>
                  <a:ea typeface="DejaVu Sans Bold"/>
                  <a:cs typeface="DejaVu Sans Bold"/>
                  <a:sym typeface="DejaVu Sans Bold"/>
                </a:rPr>
                <a:t>🚀 </a:t>
              </a:r>
              <a:r>
                <a:rPr lang="en-US" sz="2886" b="true">
                  <a:solidFill>
                    <a:srgbClr val="000000"/>
                  </a:solidFill>
                  <a:latin typeface="DejaVu Sans Bold"/>
                  <a:ea typeface="DejaVu Sans Bold"/>
                  <a:cs typeface="DejaVu Sans Bold"/>
                  <a:sym typeface="DejaVu Sans Bold"/>
                </a:rPr>
                <a:t>Hướng phát triển</a:t>
              </a:r>
            </a:p>
            <a:p>
              <a:pPr algn="l" marL="506194" indent="-253097" lvl="1">
                <a:lnSpc>
                  <a:spcPts val="3282"/>
                </a:lnSpc>
                <a:buFont typeface="Arial"/>
                <a:buChar char="•"/>
              </a:pPr>
              <a:r>
                <a:rPr lang="en-US" sz="2344">
                  <a:solidFill>
                    <a:srgbClr val="000000"/>
                  </a:solidFill>
                  <a:latin typeface="Asap"/>
                  <a:ea typeface="Asap"/>
                  <a:cs typeface="Asap"/>
                  <a:sym typeface="Asap"/>
                </a:rPr>
                <a:t>Ngắn hạn: Nâng cấp UI/UX, tối ưu hiệu năng</a:t>
              </a:r>
            </a:p>
            <a:p>
              <a:pPr algn="l" marL="506194" indent="-253097" lvl="1">
                <a:lnSpc>
                  <a:spcPts val="3282"/>
                </a:lnSpc>
                <a:buFont typeface="Arial"/>
                <a:buChar char="•"/>
              </a:pPr>
              <a:r>
                <a:rPr lang="en-US" sz="2344">
                  <a:solidFill>
                    <a:srgbClr val="000000"/>
                  </a:solidFill>
                  <a:latin typeface="Asap"/>
                  <a:ea typeface="Asap"/>
                  <a:cs typeface="Asap"/>
                  <a:sym typeface="Asap"/>
                </a:rPr>
                <a:t>Trung hạn: Thêm khuyến mãi, đánh giá món ăn</a:t>
              </a:r>
            </a:p>
            <a:p>
              <a:pPr algn="l" marL="506194" indent="-253097" lvl="1">
                <a:lnSpc>
                  <a:spcPts val="3282"/>
                </a:lnSpc>
                <a:buFont typeface="Arial"/>
                <a:buChar char="•"/>
              </a:pPr>
              <a:r>
                <a:rPr lang="en-US" sz="2344">
                  <a:solidFill>
                    <a:srgbClr val="000000"/>
                  </a:solidFill>
                  <a:latin typeface="Asap"/>
                  <a:ea typeface="Asap"/>
                  <a:cs typeface="Asap"/>
                  <a:sym typeface="Asap"/>
                </a:rPr>
                <a:t>Dài hạn: Tính phí ship tự động, nâng cao bảo mật</a:t>
              </a:r>
            </a:p>
            <a:p>
              <a:pPr algn="l">
                <a:lnSpc>
                  <a:spcPts val="4041"/>
                </a:lnSpc>
              </a:pPr>
            </a:p>
          </p:txBody>
        </p:sp>
      </p:grpSp>
      <p:sp>
        <p:nvSpPr>
          <p:cNvPr name="TextBox 18" id="18"/>
          <p:cNvSpPr txBox="true"/>
          <p:nvPr/>
        </p:nvSpPr>
        <p:spPr>
          <a:xfrm rot="0">
            <a:off x="2628312" y="592468"/>
            <a:ext cx="11123386" cy="752475"/>
          </a:xfrm>
          <a:prstGeom prst="rect">
            <a:avLst/>
          </a:prstGeom>
        </p:spPr>
        <p:txBody>
          <a:bodyPr anchor="t" rtlCol="false" tIns="0" lIns="0" bIns="0" rIns="0">
            <a:spAutoFit/>
          </a:bodyPr>
          <a:lstStyle/>
          <a:p>
            <a:pPr algn="l">
              <a:lnSpc>
                <a:spcPts val="5939"/>
              </a:lnSpc>
            </a:pPr>
            <a:r>
              <a:rPr lang="en-US" sz="4949">
                <a:solidFill>
                  <a:srgbClr val="FFFFFF"/>
                </a:solidFill>
                <a:latin typeface="Faustina"/>
                <a:ea typeface="Faustina"/>
                <a:cs typeface="Faustina"/>
                <a:sym typeface="Faustina"/>
              </a:rPr>
              <a:t>Kết luận và hướng phát triển</a:t>
            </a:r>
          </a:p>
        </p:txBody>
      </p:sp>
      <p:sp>
        <p:nvSpPr>
          <p:cNvPr name="TextBox 19" id="19"/>
          <p:cNvSpPr txBox="true"/>
          <p:nvPr/>
        </p:nvSpPr>
        <p:spPr>
          <a:xfrm rot="0">
            <a:off x="4230555" y="2563485"/>
            <a:ext cx="3900355" cy="547370"/>
          </a:xfrm>
          <a:prstGeom prst="rect">
            <a:avLst/>
          </a:prstGeom>
        </p:spPr>
        <p:txBody>
          <a:bodyPr anchor="t" rtlCol="false" tIns="0" lIns="0" bIns="0" rIns="0">
            <a:spAutoFit/>
          </a:bodyPr>
          <a:lstStyle/>
          <a:p>
            <a:pPr algn="ctr">
              <a:lnSpc>
                <a:spcPts val="4480"/>
              </a:lnSpc>
            </a:pPr>
            <a:r>
              <a:rPr lang="en-US" sz="3200" b="true">
                <a:solidFill>
                  <a:srgbClr val="000000"/>
                </a:solidFill>
                <a:latin typeface="DejaVu Serif Bold"/>
                <a:ea typeface="DejaVu Serif Bold"/>
                <a:cs typeface="DejaVu Serif Bold"/>
                <a:sym typeface="DejaVu Serif Bold"/>
              </a:rPr>
              <a:t>Kết quả đạt được</a:t>
            </a:r>
          </a:p>
        </p:txBody>
      </p:sp>
      <p:sp>
        <p:nvSpPr>
          <p:cNvPr name="TextBox 20" id="20"/>
          <p:cNvSpPr txBox="true"/>
          <p:nvPr/>
        </p:nvSpPr>
        <p:spPr>
          <a:xfrm rot="0">
            <a:off x="4230555" y="3370961"/>
            <a:ext cx="5047324" cy="1736725"/>
          </a:xfrm>
          <a:prstGeom prst="rect">
            <a:avLst/>
          </a:prstGeom>
        </p:spPr>
        <p:txBody>
          <a:bodyPr anchor="t" rtlCol="false" tIns="0" lIns="0" bIns="0" rIns="0">
            <a:spAutoFit/>
          </a:bodyPr>
          <a:lstStyle/>
          <a:p>
            <a:pPr algn="l">
              <a:lnSpc>
                <a:spcPts val="3499"/>
              </a:lnSpc>
              <a:spcBef>
                <a:spcPct val="0"/>
              </a:spcBef>
            </a:pPr>
            <a:r>
              <a:rPr lang="en-US" sz="2499">
                <a:solidFill>
                  <a:srgbClr val="000000"/>
                </a:solidFill>
                <a:latin typeface="Asap"/>
                <a:ea typeface="Asap"/>
                <a:cs typeface="Asap"/>
                <a:sym typeface="Asap"/>
              </a:rPr>
              <a:t>✅ Giao diện thân thiện</a:t>
            </a:r>
          </a:p>
          <a:p>
            <a:pPr algn="l">
              <a:lnSpc>
                <a:spcPts val="3499"/>
              </a:lnSpc>
              <a:spcBef>
                <a:spcPct val="0"/>
              </a:spcBef>
            </a:pPr>
            <a:r>
              <a:rPr lang="en-US" sz="2499">
                <a:solidFill>
                  <a:srgbClr val="000000"/>
                </a:solidFill>
                <a:latin typeface="Asap"/>
                <a:ea typeface="Asap"/>
                <a:cs typeface="Asap"/>
                <a:sym typeface="Asap"/>
              </a:rPr>
              <a:t>✅ Quản lý đơn hàng tập trung</a:t>
            </a:r>
          </a:p>
          <a:p>
            <a:pPr algn="l">
              <a:lnSpc>
                <a:spcPts val="3499"/>
              </a:lnSpc>
              <a:spcBef>
                <a:spcPct val="0"/>
              </a:spcBef>
            </a:pPr>
            <a:r>
              <a:rPr lang="en-US" sz="2499">
                <a:solidFill>
                  <a:srgbClr val="000000"/>
                </a:solidFill>
                <a:latin typeface="Asap"/>
                <a:ea typeface="Asap"/>
                <a:cs typeface="Asap"/>
                <a:sym typeface="Asap"/>
              </a:rPr>
              <a:t>✅ Chức năng đặt món cơ bản</a:t>
            </a:r>
          </a:p>
          <a:p>
            <a:pPr algn="l">
              <a:lnSpc>
                <a:spcPts val="3499"/>
              </a:lnSpc>
              <a:spcBef>
                <a:spcPct val="0"/>
              </a:spcBef>
            </a:pPr>
            <a:r>
              <a:rPr lang="en-US" sz="2499">
                <a:solidFill>
                  <a:srgbClr val="000000"/>
                </a:solidFill>
                <a:latin typeface="Asap"/>
                <a:ea typeface="Asap"/>
                <a:cs typeface="Asap"/>
                <a:sym typeface="Asap"/>
              </a:rPr>
              <a:t>✅ Hỗ trợ quản lý cho chủ cửa hàng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AFD"/>
        </a:solidFill>
      </p:bgPr>
    </p:bg>
    <p:spTree>
      <p:nvGrpSpPr>
        <p:cNvPr id="1" name=""/>
        <p:cNvGrpSpPr/>
        <p:nvPr/>
      </p:nvGrpSpPr>
      <p:grpSpPr>
        <a:xfrm>
          <a:off x="0" y="0"/>
          <a:ext cx="0" cy="0"/>
          <a:chOff x="0" y="0"/>
          <a:chExt cx="0" cy="0"/>
        </a:xfrm>
      </p:grpSpPr>
      <p:sp>
        <p:nvSpPr>
          <p:cNvPr name="Freeform 2" id="2"/>
          <p:cNvSpPr/>
          <p:nvPr/>
        </p:nvSpPr>
        <p:spPr>
          <a:xfrm flipH="false" flipV="false" rot="0">
            <a:off x="12834808" y="-205809"/>
            <a:ext cx="6044632" cy="3451286"/>
          </a:xfrm>
          <a:custGeom>
            <a:avLst/>
            <a:gdLst/>
            <a:ahLst/>
            <a:cxnLst/>
            <a:rect r="r" b="b" t="t" l="l"/>
            <a:pathLst>
              <a:path h="3451286" w="6044632">
                <a:moveTo>
                  <a:pt x="0" y="0"/>
                </a:moveTo>
                <a:lnTo>
                  <a:pt x="6044632" y="0"/>
                </a:lnTo>
                <a:lnTo>
                  <a:pt x="6044632" y="3451287"/>
                </a:lnTo>
                <a:lnTo>
                  <a:pt x="0" y="3451287"/>
                </a:lnTo>
                <a:lnTo>
                  <a:pt x="0"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3" id="3"/>
          <p:cNvSpPr/>
          <p:nvPr/>
        </p:nvSpPr>
        <p:spPr>
          <a:xfrm flipH="true" flipV="false" rot="0">
            <a:off x="-1235382" y="6806845"/>
            <a:ext cx="6630572" cy="3785839"/>
          </a:xfrm>
          <a:custGeom>
            <a:avLst/>
            <a:gdLst/>
            <a:ahLst/>
            <a:cxnLst/>
            <a:rect r="r" b="b" t="t" l="l"/>
            <a:pathLst>
              <a:path h="3785839" w="6630572">
                <a:moveTo>
                  <a:pt x="6630572" y="0"/>
                </a:moveTo>
                <a:lnTo>
                  <a:pt x="0" y="0"/>
                </a:lnTo>
                <a:lnTo>
                  <a:pt x="0" y="3785839"/>
                </a:lnTo>
                <a:lnTo>
                  <a:pt x="6630572" y="3785839"/>
                </a:lnTo>
                <a:lnTo>
                  <a:pt x="6630572" y="0"/>
                </a:lnTo>
                <a:close/>
              </a:path>
            </a:pathLst>
          </a:custGeom>
          <a:blipFill>
            <a:blip r:embed="rId3">
              <a:extLst>
                <a:ext uri="{96DAC541-7B7A-43D3-8B79-37D633B846F1}">
                  <asvg:svgBlip xmlns:asvg="http://schemas.microsoft.com/office/drawing/2016/SVG/main" r:embed="rId4"/>
                </a:ext>
              </a:extLst>
            </a:blip>
            <a:stretch>
              <a:fillRect l="0" t="-51576" r="0" b="0"/>
            </a:stretch>
          </a:blipFill>
        </p:spPr>
      </p:sp>
      <p:sp>
        <p:nvSpPr>
          <p:cNvPr name="Freeform 4" id="4"/>
          <p:cNvSpPr/>
          <p:nvPr/>
        </p:nvSpPr>
        <p:spPr>
          <a:xfrm flipH="false" flipV="false" rot="0">
            <a:off x="16979573" y="134777"/>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5"/>
            <a:stretch>
              <a:fillRect l="0" t="0" r="0" b="0"/>
            </a:stretch>
          </a:blipFill>
        </p:spPr>
      </p:sp>
      <p:grpSp>
        <p:nvGrpSpPr>
          <p:cNvPr name="Group 5" id="5"/>
          <p:cNvGrpSpPr/>
          <p:nvPr/>
        </p:nvGrpSpPr>
        <p:grpSpPr>
          <a:xfrm rot="0">
            <a:off x="-2388911" y="-2596084"/>
            <a:ext cx="8937630" cy="7739584"/>
            <a:chOff x="0" y="0"/>
            <a:chExt cx="4282440" cy="3708400"/>
          </a:xfrm>
        </p:grpSpPr>
        <p:sp>
          <p:nvSpPr>
            <p:cNvPr name="Freeform 6" id="6"/>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6"/>
              <a:stretch>
                <a:fillRect l="-39896" t="0" r="-8278" b="-14074"/>
              </a:stretch>
            </a:blipFill>
          </p:spPr>
        </p:sp>
      </p:grpSp>
      <p:sp>
        <p:nvSpPr>
          <p:cNvPr name="TextBox 7" id="7"/>
          <p:cNvSpPr txBox="true"/>
          <p:nvPr/>
        </p:nvSpPr>
        <p:spPr>
          <a:xfrm rot="0">
            <a:off x="3983191" y="4251166"/>
            <a:ext cx="12996382" cy="4178250"/>
          </a:xfrm>
          <a:prstGeom prst="rect">
            <a:avLst/>
          </a:prstGeom>
        </p:spPr>
        <p:txBody>
          <a:bodyPr anchor="t" rtlCol="false" tIns="0" lIns="0" bIns="0" rIns="0">
            <a:spAutoFit/>
          </a:bodyPr>
          <a:lstStyle/>
          <a:p>
            <a:pPr algn="ctr">
              <a:lnSpc>
                <a:spcPts val="6261"/>
              </a:lnSpc>
            </a:pPr>
            <a:r>
              <a:rPr lang="en-US" sz="5692" b="true">
                <a:solidFill>
                  <a:srgbClr val="2A317E"/>
                </a:solidFill>
                <a:latin typeface="Asap Bold"/>
                <a:ea typeface="Asap Bold"/>
                <a:cs typeface="Asap Bold"/>
                <a:sym typeface="Asap Bold"/>
              </a:rPr>
              <a:t>Cảm ơn thầy cô và các bạn đã lắng nghe!</a:t>
            </a:r>
          </a:p>
          <a:p>
            <a:pPr algn="ctr">
              <a:lnSpc>
                <a:spcPts val="6261"/>
              </a:lnSpc>
            </a:pPr>
          </a:p>
          <a:p>
            <a:pPr algn="ctr">
              <a:lnSpc>
                <a:spcPts val="4729"/>
              </a:lnSpc>
            </a:pPr>
            <a:r>
              <a:rPr lang="en-US" sz="4299" b="true">
                <a:solidFill>
                  <a:srgbClr val="2A317E"/>
                </a:solidFill>
                <a:latin typeface="Asap Bold"/>
                <a:ea typeface="Asap Bold"/>
                <a:cs typeface="Asap Bold"/>
                <a:sym typeface="Asap Bold"/>
              </a:rPr>
              <a:t>Rất mong nhận được sự góp ý của thầy cô cùng các bạn.</a:t>
            </a:r>
          </a:p>
          <a:p>
            <a:pPr algn="ctr" marL="0" indent="0" lvl="0">
              <a:lnSpc>
                <a:spcPts val="472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3964007"/>
            <a:chOff x="0" y="0"/>
            <a:chExt cx="8829757" cy="1913890"/>
          </a:xfrm>
        </p:grpSpPr>
        <p:sp>
          <p:nvSpPr>
            <p:cNvPr name="Freeform 3" id="3"/>
            <p:cNvSpPr/>
            <p:nvPr/>
          </p:nvSpPr>
          <p:spPr>
            <a:xfrm flipH="false" flipV="false" rot="0">
              <a:off x="0" y="0"/>
              <a:ext cx="8829756" cy="1913890"/>
            </a:xfrm>
            <a:custGeom>
              <a:avLst/>
              <a:gdLst/>
              <a:ahLst/>
              <a:cxnLst/>
              <a:rect r="r" b="b" t="t" l="l"/>
              <a:pathLst>
                <a:path h="1913890" w="8829756">
                  <a:moveTo>
                    <a:pt x="0" y="0"/>
                  </a:moveTo>
                  <a:lnTo>
                    <a:pt x="8829756" y="0"/>
                  </a:lnTo>
                  <a:lnTo>
                    <a:pt x="8829756" y="1913890"/>
                  </a:lnTo>
                  <a:lnTo>
                    <a:pt x="0" y="1913890"/>
                  </a:lnTo>
                  <a:close/>
                </a:path>
              </a:pathLst>
            </a:custGeom>
            <a:solidFill>
              <a:srgbClr val="1E3256"/>
            </a:solidFill>
          </p:spPr>
        </p:sp>
      </p:grpSp>
      <p:grpSp>
        <p:nvGrpSpPr>
          <p:cNvPr name="Group 4" id="4"/>
          <p:cNvGrpSpPr/>
          <p:nvPr/>
        </p:nvGrpSpPr>
        <p:grpSpPr>
          <a:xfrm rot="0">
            <a:off x="11572571" y="3964007"/>
            <a:ext cx="6715429" cy="6322993"/>
            <a:chOff x="0" y="0"/>
            <a:chExt cx="8953906" cy="8430657"/>
          </a:xfrm>
        </p:grpSpPr>
        <p:pic>
          <p:nvPicPr>
            <p:cNvPr name="Picture 5" id="5"/>
            <p:cNvPicPr>
              <a:picLocks noChangeAspect="true"/>
            </p:cNvPicPr>
            <p:nvPr/>
          </p:nvPicPr>
          <p:blipFill>
            <a:blip r:embed="rId3"/>
            <a:srcRect l="0" t="28285" r="0" b="28285"/>
            <a:stretch>
              <a:fillRect/>
            </a:stretch>
          </p:blipFill>
          <p:spPr>
            <a:xfrm flipH="false" flipV="false">
              <a:off x="0" y="0"/>
              <a:ext cx="8953906" cy="8430657"/>
            </a:xfrm>
            <a:prstGeom prst="rect">
              <a:avLst/>
            </a:prstGeom>
          </p:spPr>
        </p:pic>
      </p:grpSp>
      <p:sp>
        <p:nvSpPr>
          <p:cNvPr name="Freeform 6" id="6"/>
          <p:cNvSpPr/>
          <p:nvPr/>
        </p:nvSpPr>
        <p:spPr>
          <a:xfrm flipH="false" flipV="false" rot="0">
            <a:off x="16979573" y="402239"/>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4"/>
            <a:stretch>
              <a:fillRect l="0" t="0" r="0" b="0"/>
            </a:stretch>
          </a:blipFill>
        </p:spPr>
      </p:sp>
      <p:sp>
        <p:nvSpPr>
          <p:cNvPr name="Freeform 7" id="7"/>
          <p:cNvSpPr/>
          <p:nvPr/>
        </p:nvSpPr>
        <p:spPr>
          <a:xfrm flipH="false" flipV="false" rot="0">
            <a:off x="833205" y="1300190"/>
            <a:ext cx="1688470" cy="1363627"/>
          </a:xfrm>
          <a:custGeom>
            <a:avLst/>
            <a:gdLst/>
            <a:ahLst/>
            <a:cxnLst/>
            <a:rect r="r" b="b" t="t" l="l"/>
            <a:pathLst>
              <a:path h="1363627" w="1688470">
                <a:moveTo>
                  <a:pt x="0" y="0"/>
                </a:moveTo>
                <a:lnTo>
                  <a:pt x="1688470" y="0"/>
                </a:lnTo>
                <a:lnTo>
                  <a:pt x="1688470" y="1363627"/>
                </a:lnTo>
                <a:lnTo>
                  <a:pt x="0" y="1363627"/>
                </a:lnTo>
                <a:lnTo>
                  <a:pt x="0" y="0"/>
                </a:lnTo>
                <a:close/>
              </a:path>
            </a:pathLst>
          </a:custGeom>
          <a:blipFill>
            <a:blip r:embed="rId5"/>
            <a:stretch>
              <a:fillRect l="0" t="0" r="0" b="0"/>
            </a:stretch>
          </a:blipFill>
        </p:spPr>
      </p:sp>
      <p:grpSp>
        <p:nvGrpSpPr>
          <p:cNvPr name="Group 8" id="8"/>
          <p:cNvGrpSpPr/>
          <p:nvPr/>
        </p:nvGrpSpPr>
        <p:grpSpPr>
          <a:xfrm rot="0">
            <a:off x="1290066" y="5246317"/>
            <a:ext cx="4425065" cy="2817867"/>
            <a:chOff x="0" y="0"/>
            <a:chExt cx="5900086" cy="3757155"/>
          </a:xfrm>
        </p:grpSpPr>
        <p:sp>
          <p:nvSpPr>
            <p:cNvPr name="TextBox 9" id="9"/>
            <p:cNvSpPr txBox="true"/>
            <p:nvPr/>
          </p:nvSpPr>
          <p:spPr>
            <a:xfrm rot="0">
              <a:off x="0" y="-66675"/>
              <a:ext cx="713653" cy="632249"/>
            </a:xfrm>
            <a:prstGeom prst="rect">
              <a:avLst/>
            </a:prstGeom>
          </p:spPr>
          <p:txBody>
            <a:bodyPr anchor="t" rtlCol="false" tIns="0" lIns="0" bIns="0" rIns="0">
              <a:spAutoFit/>
            </a:bodyPr>
            <a:lstStyle/>
            <a:p>
              <a:pPr algn="ctr" marL="0" indent="0" lvl="0">
                <a:lnSpc>
                  <a:spcPts val="3919"/>
                </a:lnSpc>
              </a:pPr>
              <a:r>
                <a:rPr lang="en-US" b="true" sz="2799">
                  <a:solidFill>
                    <a:srgbClr val="1E3256"/>
                  </a:solidFill>
                  <a:latin typeface="Asap Bold"/>
                  <a:ea typeface="Asap Bold"/>
                  <a:cs typeface="Asap Bold"/>
                  <a:sym typeface="Asap Bold"/>
                </a:rPr>
                <a:t>01</a:t>
              </a:r>
            </a:p>
          </p:txBody>
        </p:sp>
        <p:sp>
          <p:nvSpPr>
            <p:cNvPr name="TextBox 10" id="10"/>
            <p:cNvSpPr txBox="true"/>
            <p:nvPr/>
          </p:nvSpPr>
          <p:spPr>
            <a:xfrm rot="0">
              <a:off x="1113464" y="14182"/>
              <a:ext cx="4786622" cy="508635"/>
            </a:xfrm>
            <a:prstGeom prst="rect">
              <a:avLst/>
            </a:prstGeom>
          </p:spPr>
          <p:txBody>
            <a:bodyPr anchor="t" rtlCol="false" tIns="0" lIns="0" bIns="0" rIns="0">
              <a:spAutoFit/>
            </a:bodyPr>
            <a:lstStyle/>
            <a:p>
              <a:pPr algn="l" marL="0" indent="0" lvl="0">
                <a:lnSpc>
                  <a:spcPts val="3119"/>
                </a:lnSpc>
                <a:spcBef>
                  <a:spcPct val="0"/>
                </a:spcBef>
              </a:pPr>
              <a:r>
                <a:rPr lang="en-US" sz="2399" u="sng">
                  <a:solidFill>
                    <a:srgbClr val="1E3256"/>
                  </a:solidFill>
                  <a:latin typeface="Asap"/>
                  <a:ea typeface="Asap"/>
                  <a:cs typeface="Asap"/>
                  <a:sym typeface="Asap"/>
                </a:rPr>
                <a:t>Tổng quan đề tài</a:t>
              </a:r>
            </a:p>
          </p:txBody>
        </p:sp>
        <p:sp>
          <p:nvSpPr>
            <p:cNvPr name="TextBox 11" id="11"/>
            <p:cNvSpPr txBox="true"/>
            <p:nvPr/>
          </p:nvSpPr>
          <p:spPr>
            <a:xfrm rot="0">
              <a:off x="0" y="1420319"/>
              <a:ext cx="713653" cy="632249"/>
            </a:xfrm>
            <a:prstGeom prst="rect">
              <a:avLst/>
            </a:prstGeom>
          </p:spPr>
          <p:txBody>
            <a:bodyPr anchor="t" rtlCol="false" tIns="0" lIns="0" bIns="0" rIns="0">
              <a:spAutoFit/>
            </a:bodyPr>
            <a:lstStyle/>
            <a:p>
              <a:pPr algn="ctr" marL="0" indent="0" lvl="0">
                <a:lnSpc>
                  <a:spcPts val="3919"/>
                </a:lnSpc>
              </a:pPr>
              <a:r>
                <a:rPr lang="en-US" b="true" sz="2799">
                  <a:solidFill>
                    <a:srgbClr val="1E3256"/>
                  </a:solidFill>
                  <a:latin typeface="Asap Bold"/>
                  <a:ea typeface="Asap Bold"/>
                  <a:cs typeface="Asap Bold"/>
                  <a:sym typeface="Asap Bold"/>
                </a:rPr>
                <a:t>02</a:t>
              </a:r>
            </a:p>
          </p:txBody>
        </p:sp>
        <p:sp>
          <p:nvSpPr>
            <p:cNvPr name="TextBox 12" id="12"/>
            <p:cNvSpPr txBox="true"/>
            <p:nvPr/>
          </p:nvSpPr>
          <p:spPr>
            <a:xfrm rot="0">
              <a:off x="1113464" y="1240826"/>
              <a:ext cx="4786622" cy="1029335"/>
            </a:xfrm>
            <a:prstGeom prst="rect">
              <a:avLst/>
            </a:prstGeom>
          </p:spPr>
          <p:txBody>
            <a:bodyPr anchor="t" rtlCol="false" tIns="0" lIns="0" bIns="0" rIns="0">
              <a:spAutoFit/>
            </a:bodyPr>
            <a:lstStyle/>
            <a:p>
              <a:pPr algn="l" marL="0" indent="0" lvl="0">
                <a:lnSpc>
                  <a:spcPts val="3119"/>
                </a:lnSpc>
                <a:spcBef>
                  <a:spcPct val="0"/>
                </a:spcBef>
              </a:pPr>
              <a:r>
                <a:rPr lang="en-US" sz="2399" u="sng">
                  <a:solidFill>
                    <a:srgbClr val="1E3256"/>
                  </a:solidFill>
                  <a:latin typeface="Asap"/>
                  <a:ea typeface="Asap"/>
                  <a:cs typeface="Asap"/>
                  <a:sym typeface="Asap"/>
                </a:rPr>
                <a:t>Kiến trúc và mô hình hệ thống</a:t>
              </a:r>
            </a:p>
          </p:txBody>
        </p:sp>
        <p:sp>
          <p:nvSpPr>
            <p:cNvPr name="TextBox 13" id="13"/>
            <p:cNvSpPr txBox="true"/>
            <p:nvPr/>
          </p:nvSpPr>
          <p:spPr>
            <a:xfrm rot="0">
              <a:off x="0" y="2907313"/>
              <a:ext cx="713653" cy="632249"/>
            </a:xfrm>
            <a:prstGeom prst="rect">
              <a:avLst/>
            </a:prstGeom>
          </p:spPr>
          <p:txBody>
            <a:bodyPr anchor="t" rtlCol="false" tIns="0" lIns="0" bIns="0" rIns="0">
              <a:spAutoFit/>
            </a:bodyPr>
            <a:lstStyle/>
            <a:p>
              <a:pPr algn="ctr" marL="0" indent="0" lvl="0">
                <a:lnSpc>
                  <a:spcPts val="3919"/>
                </a:lnSpc>
              </a:pPr>
              <a:r>
                <a:rPr lang="en-US" b="true" sz="2799">
                  <a:solidFill>
                    <a:srgbClr val="1E3256"/>
                  </a:solidFill>
                  <a:latin typeface="Asap Bold"/>
                  <a:ea typeface="Asap Bold"/>
                  <a:cs typeface="Asap Bold"/>
                  <a:sym typeface="Asap Bold"/>
                </a:rPr>
                <a:t>03</a:t>
              </a:r>
            </a:p>
          </p:txBody>
        </p:sp>
        <p:sp>
          <p:nvSpPr>
            <p:cNvPr name="TextBox 14" id="14"/>
            <p:cNvSpPr txBox="true"/>
            <p:nvPr/>
          </p:nvSpPr>
          <p:spPr>
            <a:xfrm rot="0">
              <a:off x="1113464" y="2727820"/>
              <a:ext cx="4786622" cy="1029335"/>
            </a:xfrm>
            <a:prstGeom prst="rect">
              <a:avLst/>
            </a:prstGeom>
          </p:spPr>
          <p:txBody>
            <a:bodyPr anchor="t" rtlCol="false" tIns="0" lIns="0" bIns="0" rIns="0">
              <a:spAutoFit/>
            </a:bodyPr>
            <a:lstStyle/>
            <a:p>
              <a:pPr algn="l" marL="0" indent="0" lvl="0">
                <a:lnSpc>
                  <a:spcPts val="3119"/>
                </a:lnSpc>
                <a:spcBef>
                  <a:spcPct val="0"/>
                </a:spcBef>
              </a:pPr>
              <a:r>
                <a:rPr lang="en-US" sz="2399" u="sng">
                  <a:solidFill>
                    <a:srgbClr val="1E3256"/>
                  </a:solidFill>
                  <a:latin typeface="Asap"/>
                  <a:ea typeface="Asap"/>
                  <a:cs typeface="Asap"/>
                  <a:sym typeface="Asap"/>
                </a:rPr>
                <a:t>Phân tích và thiết kế hệ thống</a:t>
              </a:r>
            </a:p>
          </p:txBody>
        </p:sp>
      </p:grpSp>
      <p:grpSp>
        <p:nvGrpSpPr>
          <p:cNvPr name="Group 15" id="15"/>
          <p:cNvGrpSpPr/>
          <p:nvPr/>
        </p:nvGrpSpPr>
        <p:grpSpPr>
          <a:xfrm rot="0">
            <a:off x="6064549" y="5662047"/>
            <a:ext cx="4767320" cy="1699683"/>
            <a:chOff x="0" y="0"/>
            <a:chExt cx="6356426" cy="2266244"/>
          </a:xfrm>
        </p:grpSpPr>
        <p:sp>
          <p:nvSpPr>
            <p:cNvPr name="TextBox 16" id="16"/>
            <p:cNvSpPr txBox="true"/>
            <p:nvPr/>
          </p:nvSpPr>
          <p:spPr>
            <a:xfrm rot="0">
              <a:off x="0" y="-66675"/>
              <a:ext cx="871028" cy="632249"/>
            </a:xfrm>
            <a:prstGeom prst="rect">
              <a:avLst/>
            </a:prstGeom>
          </p:spPr>
          <p:txBody>
            <a:bodyPr anchor="t" rtlCol="false" tIns="0" lIns="0" bIns="0" rIns="0">
              <a:spAutoFit/>
            </a:bodyPr>
            <a:lstStyle/>
            <a:p>
              <a:pPr algn="ctr" marL="0" indent="0" lvl="0">
                <a:lnSpc>
                  <a:spcPts val="3919"/>
                </a:lnSpc>
              </a:pPr>
              <a:r>
                <a:rPr lang="en-US" b="true" sz="2799">
                  <a:solidFill>
                    <a:srgbClr val="1E3256"/>
                  </a:solidFill>
                  <a:latin typeface="Asap Bold"/>
                  <a:ea typeface="Asap Bold"/>
                  <a:cs typeface="Asap Bold"/>
                  <a:sym typeface="Asap Bold"/>
                </a:rPr>
                <a:t>04</a:t>
              </a:r>
            </a:p>
          </p:txBody>
        </p:sp>
        <p:sp>
          <p:nvSpPr>
            <p:cNvPr name="TextBox 17" id="17"/>
            <p:cNvSpPr txBox="true"/>
            <p:nvPr/>
          </p:nvSpPr>
          <p:spPr>
            <a:xfrm rot="0">
              <a:off x="1335855" y="14182"/>
              <a:ext cx="5020571" cy="508635"/>
            </a:xfrm>
            <a:prstGeom prst="rect">
              <a:avLst/>
            </a:prstGeom>
          </p:spPr>
          <p:txBody>
            <a:bodyPr anchor="t" rtlCol="false" tIns="0" lIns="0" bIns="0" rIns="0">
              <a:spAutoFit/>
            </a:bodyPr>
            <a:lstStyle/>
            <a:p>
              <a:pPr algn="l" marL="0" indent="0" lvl="0">
                <a:lnSpc>
                  <a:spcPts val="3119"/>
                </a:lnSpc>
                <a:spcBef>
                  <a:spcPct val="0"/>
                </a:spcBef>
              </a:pPr>
              <a:r>
                <a:rPr lang="en-US" sz="2399" u="sng">
                  <a:solidFill>
                    <a:srgbClr val="1E3256"/>
                  </a:solidFill>
                  <a:latin typeface="Asap"/>
                  <a:ea typeface="Asap"/>
                  <a:cs typeface="Asap"/>
                  <a:sym typeface="Asap"/>
                </a:rPr>
                <a:t>Kết quả đạt được</a:t>
              </a:r>
            </a:p>
          </p:txBody>
        </p:sp>
        <p:sp>
          <p:nvSpPr>
            <p:cNvPr name="TextBox 18" id="18"/>
            <p:cNvSpPr txBox="true"/>
            <p:nvPr/>
          </p:nvSpPr>
          <p:spPr>
            <a:xfrm rot="0">
              <a:off x="0" y="1420319"/>
              <a:ext cx="871028" cy="632249"/>
            </a:xfrm>
            <a:prstGeom prst="rect">
              <a:avLst/>
            </a:prstGeom>
          </p:spPr>
          <p:txBody>
            <a:bodyPr anchor="t" rtlCol="false" tIns="0" lIns="0" bIns="0" rIns="0">
              <a:spAutoFit/>
            </a:bodyPr>
            <a:lstStyle/>
            <a:p>
              <a:pPr algn="ctr" marL="0" indent="0" lvl="0">
                <a:lnSpc>
                  <a:spcPts val="3919"/>
                </a:lnSpc>
              </a:pPr>
              <a:r>
                <a:rPr lang="en-US" b="true" sz="2799">
                  <a:solidFill>
                    <a:srgbClr val="1E3256"/>
                  </a:solidFill>
                  <a:latin typeface="Asap Bold"/>
                  <a:ea typeface="Asap Bold"/>
                  <a:cs typeface="Asap Bold"/>
                  <a:sym typeface="Asap Bold"/>
                </a:rPr>
                <a:t>05</a:t>
              </a:r>
            </a:p>
          </p:txBody>
        </p:sp>
        <p:sp>
          <p:nvSpPr>
            <p:cNvPr name="TextBox 19" id="19"/>
            <p:cNvSpPr txBox="true"/>
            <p:nvPr/>
          </p:nvSpPr>
          <p:spPr>
            <a:xfrm rot="0">
              <a:off x="1335855" y="1236909"/>
              <a:ext cx="5020571" cy="1029335"/>
            </a:xfrm>
            <a:prstGeom prst="rect">
              <a:avLst/>
            </a:prstGeom>
          </p:spPr>
          <p:txBody>
            <a:bodyPr anchor="t" rtlCol="false" tIns="0" lIns="0" bIns="0" rIns="0">
              <a:spAutoFit/>
            </a:bodyPr>
            <a:lstStyle/>
            <a:p>
              <a:pPr algn="l" marL="0" indent="0" lvl="0">
                <a:lnSpc>
                  <a:spcPts val="3119"/>
                </a:lnSpc>
                <a:spcBef>
                  <a:spcPct val="0"/>
                </a:spcBef>
              </a:pPr>
              <a:r>
                <a:rPr lang="en-US" sz="2399" u="sng">
                  <a:solidFill>
                    <a:srgbClr val="1E3256"/>
                  </a:solidFill>
                  <a:latin typeface="Asap"/>
                  <a:ea typeface="Asap"/>
                  <a:cs typeface="Asap"/>
                  <a:sym typeface="Asap"/>
                </a:rPr>
                <a:t>Kết luận và hướng phát triển</a:t>
              </a:r>
            </a:p>
          </p:txBody>
        </p:sp>
      </p:grpSp>
      <p:sp>
        <p:nvSpPr>
          <p:cNvPr name="TextBox 20" id="20"/>
          <p:cNvSpPr txBox="true"/>
          <p:nvPr/>
        </p:nvSpPr>
        <p:spPr>
          <a:xfrm rot="0">
            <a:off x="2521675" y="1490831"/>
            <a:ext cx="6386910"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Noto Sans Bold"/>
                <a:ea typeface="Noto Sans Bold"/>
                <a:cs typeface="Noto Sans Bold"/>
                <a:sym typeface="Noto Sans Bold"/>
              </a:rPr>
              <a:t>Nội dung thực hiện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8473" y="-221977"/>
            <a:ext cx="1127173" cy="1250677"/>
          </a:xfrm>
          <a:custGeom>
            <a:avLst/>
            <a:gdLst/>
            <a:ahLst/>
            <a:cxnLst/>
            <a:rect r="r" b="b" t="t" l="l"/>
            <a:pathLst>
              <a:path h="1250677" w="1127173">
                <a:moveTo>
                  <a:pt x="0" y="0"/>
                </a:moveTo>
                <a:lnTo>
                  <a:pt x="1127173" y="0"/>
                </a:lnTo>
                <a:lnTo>
                  <a:pt x="1127173" y="1250677"/>
                </a:lnTo>
                <a:lnTo>
                  <a:pt x="0" y="12506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237424" y="6848021"/>
            <a:ext cx="515742" cy="397766"/>
          </a:xfrm>
          <a:custGeom>
            <a:avLst/>
            <a:gdLst/>
            <a:ahLst/>
            <a:cxnLst/>
            <a:rect r="r" b="b" t="t" l="l"/>
            <a:pathLst>
              <a:path h="397766" w="515742">
                <a:moveTo>
                  <a:pt x="0" y="0"/>
                </a:moveTo>
                <a:lnTo>
                  <a:pt x="515743" y="0"/>
                </a:lnTo>
                <a:lnTo>
                  <a:pt x="515743" y="397766"/>
                </a:lnTo>
                <a:lnTo>
                  <a:pt x="0" y="397766"/>
                </a:lnTo>
                <a:lnTo>
                  <a:pt x="0" y="0"/>
                </a:lnTo>
                <a:close/>
              </a:path>
            </a:pathLst>
          </a:custGeom>
          <a:blipFill>
            <a:blip r:embed="rId5"/>
            <a:stretch>
              <a:fillRect l="0" t="0" r="0" b="0"/>
            </a:stretch>
          </a:blipFill>
        </p:spPr>
      </p:sp>
      <p:pic>
        <p:nvPicPr>
          <p:cNvPr name="Picture 4" id="4"/>
          <p:cNvPicPr>
            <a:picLocks noChangeAspect="true"/>
          </p:cNvPicPr>
          <p:nvPr/>
        </p:nvPicPr>
        <p:blipFill>
          <a:blip r:embed="rId6"/>
          <a:srcRect l="0" t="0" r="0" b="0"/>
          <a:stretch>
            <a:fillRect/>
          </a:stretch>
        </p:blipFill>
        <p:spPr>
          <a:xfrm flipH="false" flipV="false" rot="0">
            <a:off x="1237424" y="8489995"/>
            <a:ext cx="615642" cy="467888"/>
          </a:xfrm>
          <a:prstGeom prst="rect">
            <a:avLst/>
          </a:prstGeom>
        </p:spPr>
      </p:pic>
      <p:grpSp>
        <p:nvGrpSpPr>
          <p:cNvPr name="Group 5" id="5"/>
          <p:cNvGrpSpPr/>
          <p:nvPr/>
        </p:nvGrpSpPr>
        <p:grpSpPr>
          <a:xfrm rot="0">
            <a:off x="1495295" y="403362"/>
            <a:ext cx="8984106" cy="1293597"/>
            <a:chOff x="0" y="0"/>
            <a:chExt cx="11978808" cy="1724796"/>
          </a:xfrm>
        </p:grpSpPr>
        <p:sp>
          <p:nvSpPr>
            <p:cNvPr name="TextBox 6" id="6"/>
            <p:cNvSpPr txBox="true"/>
            <p:nvPr/>
          </p:nvSpPr>
          <p:spPr>
            <a:xfrm rot="0">
              <a:off x="0" y="594496"/>
              <a:ext cx="11978808" cy="1130300"/>
            </a:xfrm>
            <a:prstGeom prst="rect">
              <a:avLst/>
            </a:prstGeom>
          </p:spPr>
          <p:txBody>
            <a:bodyPr anchor="t" rtlCol="false" tIns="0" lIns="0" bIns="0" rIns="0">
              <a:spAutoFit/>
            </a:bodyPr>
            <a:lstStyle/>
            <a:p>
              <a:pPr algn="l">
                <a:lnSpc>
                  <a:spcPts val="6720"/>
                </a:lnSpc>
              </a:pPr>
              <a:r>
                <a:rPr lang="en-US" sz="5600">
                  <a:solidFill>
                    <a:srgbClr val="1E3256"/>
                  </a:solidFill>
                  <a:latin typeface="Faustina"/>
                  <a:ea typeface="Faustina"/>
                  <a:cs typeface="Faustina"/>
                  <a:sym typeface="Faustina"/>
                </a:rPr>
                <a:t>Lý do chọn đề tài</a:t>
              </a:r>
            </a:p>
          </p:txBody>
        </p:sp>
        <p:sp>
          <p:nvSpPr>
            <p:cNvPr name="TextBox 7" id="7"/>
            <p:cNvSpPr txBox="true"/>
            <p:nvPr/>
          </p:nvSpPr>
          <p:spPr>
            <a:xfrm rot="0">
              <a:off x="0" y="-9525"/>
              <a:ext cx="11978808" cy="454025"/>
            </a:xfrm>
            <a:prstGeom prst="rect">
              <a:avLst/>
            </a:prstGeom>
          </p:spPr>
          <p:txBody>
            <a:bodyPr anchor="t" rtlCol="false" tIns="0" lIns="0" bIns="0" rIns="0">
              <a:spAutoFit/>
            </a:bodyPr>
            <a:lstStyle/>
            <a:p>
              <a:pPr algn="l" marL="0" indent="0" lvl="0">
                <a:lnSpc>
                  <a:spcPts val="2639"/>
                </a:lnSpc>
              </a:pPr>
              <a:r>
                <a:rPr lang="en-US" b="true" sz="2199" spc="164">
                  <a:solidFill>
                    <a:srgbClr val="1E3256"/>
                  </a:solidFill>
                  <a:latin typeface="Asap Bold"/>
                  <a:ea typeface="Asap Bold"/>
                  <a:cs typeface="Asap Bold"/>
                  <a:sym typeface="Asap Bold"/>
                </a:rPr>
                <a:t>TỔNG QUAN</a:t>
              </a:r>
            </a:p>
          </p:txBody>
        </p:sp>
      </p:grpSp>
      <p:sp>
        <p:nvSpPr>
          <p:cNvPr name="Freeform 8" id="8"/>
          <p:cNvSpPr/>
          <p:nvPr/>
        </p:nvSpPr>
        <p:spPr>
          <a:xfrm flipH="false" flipV="false" rot="0">
            <a:off x="8030106" y="1200388"/>
            <a:ext cx="10011006" cy="5094599"/>
          </a:xfrm>
          <a:custGeom>
            <a:avLst/>
            <a:gdLst/>
            <a:ahLst/>
            <a:cxnLst/>
            <a:rect r="r" b="b" t="t" l="l"/>
            <a:pathLst>
              <a:path h="5094599" w="10011006">
                <a:moveTo>
                  <a:pt x="0" y="0"/>
                </a:moveTo>
                <a:lnTo>
                  <a:pt x="10011006" y="0"/>
                </a:lnTo>
                <a:lnTo>
                  <a:pt x="10011006" y="5094599"/>
                </a:lnTo>
                <a:lnTo>
                  <a:pt x="0" y="5094599"/>
                </a:lnTo>
                <a:lnTo>
                  <a:pt x="0" y="0"/>
                </a:lnTo>
                <a:close/>
              </a:path>
            </a:pathLst>
          </a:custGeom>
          <a:blipFill>
            <a:blip r:embed="rId7"/>
            <a:stretch>
              <a:fillRect l="0" t="-5095" r="0" b="-5095"/>
            </a:stretch>
          </a:blipFill>
        </p:spPr>
      </p:sp>
      <p:sp>
        <p:nvSpPr>
          <p:cNvPr name="Freeform 9" id="9"/>
          <p:cNvSpPr/>
          <p:nvPr/>
        </p:nvSpPr>
        <p:spPr>
          <a:xfrm flipH="false" flipV="false" rot="0">
            <a:off x="1028700" y="2249992"/>
            <a:ext cx="6741658" cy="4044995"/>
          </a:xfrm>
          <a:custGeom>
            <a:avLst/>
            <a:gdLst/>
            <a:ahLst/>
            <a:cxnLst/>
            <a:rect r="r" b="b" t="t" l="l"/>
            <a:pathLst>
              <a:path h="4044995" w="6741658">
                <a:moveTo>
                  <a:pt x="0" y="0"/>
                </a:moveTo>
                <a:lnTo>
                  <a:pt x="6741658" y="0"/>
                </a:lnTo>
                <a:lnTo>
                  <a:pt x="6741658" y="4044995"/>
                </a:lnTo>
                <a:lnTo>
                  <a:pt x="0" y="4044995"/>
                </a:lnTo>
                <a:lnTo>
                  <a:pt x="0" y="0"/>
                </a:lnTo>
                <a:close/>
              </a:path>
            </a:pathLst>
          </a:custGeom>
          <a:blipFill>
            <a:blip r:embed="rId8"/>
            <a:stretch>
              <a:fillRect l="0" t="0" r="0" b="0"/>
            </a:stretch>
          </a:blipFill>
        </p:spPr>
      </p:sp>
      <p:sp>
        <p:nvSpPr>
          <p:cNvPr name="Freeform 10" id="10"/>
          <p:cNvSpPr/>
          <p:nvPr/>
        </p:nvSpPr>
        <p:spPr>
          <a:xfrm flipH="false" flipV="false" rot="0">
            <a:off x="16979573" y="134777"/>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9"/>
            <a:stretch>
              <a:fillRect l="0" t="0" r="0" b="0"/>
            </a:stretch>
          </a:blipFill>
        </p:spPr>
      </p:sp>
      <p:sp>
        <p:nvSpPr>
          <p:cNvPr name="TextBox 11" id="11"/>
          <p:cNvSpPr txBox="true"/>
          <p:nvPr/>
        </p:nvSpPr>
        <p:spPr>
          <a:xfrm rot="0">
            <a:off x="1962803" y="6771821"/>
            <a:ext cx="9612714" cy="1437768"/>
          </a:xfrm>
          <a:prstGeom prst="rect">
            <a:avLst/>
          </a:prstGeom>
        </p:spPr>
        <p:txBody>
          <a:bodyPr anchor="t" rtlCol="false" tIns="0" lIns="0" bIns="0" rIns="0">
            <a:spAutoFit/>
          </a:bodyPr>
          <a:lstStyle/>
          <a:p>
            <a:pPr algn="l">
              <a:lnSpc>
                <a:spcPts val="3873"/>
              </a:lnSpc>
            </a:pPr>
            <a:r>
              <a:rPr lang="en-US" sz="2599" b="true">
                <a:solidFill>
                  <a:srgbClr val="1E3256"/>
                </a:solidFill>
                <a:latin typeface="Asap Bold"/>
                <a:ea typeface="Asap Bold"/>
                <a:cs typeface="Asap Bold"/>
                <a:sym typeface="Asap Bold"/>
              </a:rPr>
              <a:t>Bối cảnh</a:t>
            </a:r>
          </a:p>
          <a:p>
            <a:pPr algn="l" marL="561336" indent="-280668" lvl="1">
              <a:lnSpc>
                <a:spcPts val="3873"/>
              </a:lnSpc>
              <a:buFont typeface="Arial"/>
              <a:buChar char="•"/>
            </a:pPr>
            <a:r>
              <a:rPr lang="en-US" sz="2599">
                <a:solidFill>
                  <a:srgbClr val="1E3256"/>
                </a:solidFill>
                <a:latin typeface="Asap"/>
                <a:ea typeface="Asap"/>
                <a:cs typeface="Asap"/>
                <a:sym typeface="Asap"/>
              </a:rPr>
              <a:t>Cuộc sống bận rộn -&gt; khó đi mua đồ ăn trực tiếp</a:t>
            </a:r>
          </a:p>
          <a:p>
            <a:pPr algn="l" marL="561336" indent="-280668" lvl="1">
              <a:lnSpc>
                <a:spcPts val="3873"/>
              </a:lnSpc>
              <a:buFont typeface="Arial"/>
              <a:buChar char="•"/>
            </a:pPr>
            <a:r>
              <a:rPr lang="en-US" sz="2599">
                <a:solidFill>
                  <a:srgbClr val="1E3256"/>
                </a:solidFill>
                <a:latin typeface="Asap"/>
                <a:ea typeface="Asap"/>
                <a:cs typeface="Asap"/>
                <a:sym typeface="Asap"/>
              </a:rPr>
              <a:t>Nhu cầu đặt hàng giao tận nơi tăng cao</a:t>
            </a:r>
          </a:p>
        </p:txBody>
      </p:sp>
      <p:sp>
        <p:nvSpPr>
          <p:cNvPr name="TextBox 12" id="12"/>
          <p:cNvSpPr txBox="true"/>
          <p:nvPr/>
        </p:nvSpPr>
        <p:spPr>
          <a:xfrm rot="0">
            <a:off x="1962803" y="8533439"/>
            <a:ext cx="10785432" cy="1437768"/>
          </a:xfrm>
          <a:prstGeom prst="rect">
            <a:avLst/>
          </a:prstGeom>
        </p:spPr>
        <p:txBody>
          <a:bodyPr anchor="t" rtlCol="false" tIns="0" lIns="0" bIns="0" rIns="0">
            <a:spAutoFit/>
          </a:bodyPr>
          <a:lstStyle/>
          <a:p>
            <a:pPr algn="l">
              <a:lnSpc>
                <a:spcPts val="3873"/>
              </a:lnSpc>
            </a:pPr>
            <a:r>
              <a:rPr lang="en-US" sz="2599" b="true">
                <a:solidFill>
                  <a:srgbClr val="1E3256"/>
                </a:solidFill>
                <a:latin typeface="Asap Bold"/>
                <a:ea typeface="Asap Bold"/>
                <a:cs typeface="Asap Bold"/>
                <a:sym typeface="Asap Bold"/>
              </a:rPr>
              <a:t>Thị trường</a:t>
            </a:r>
          </a:p>
          <a:p>
            <a:pPr algn="l" marL="561336" indent="-280668" lvl="1">
              <a:lnSpc>
                <a:spcPts val="3873"/>
              </a:lnSpc>
              <a:buFont typeface="Arial"/>
              <a:buChar char="•"/>
            </a:pPr>
            <a:r>
              <a:rPr lang="en-US" sz="2599">
                <a:solidFill>
                  <a:srgbClr val="1E3256"/>
                </a:solidFill>
                <a:latin typeface="Asap"/>
                <a:ea typeface="Asap"/>
                <a:cs typeface="Asap"/>
                <a:sym typeface="Asap"/>
              </a:rPr>
              <a:t>Việt Nam tăng trưởng 26%/năm so với Đông Nam Á (năm 2024)</a:t>
            </a:r>
          </a:p>
          <a:p>
            <a:pPr algn="l" marL="561336" indent="-280668" lvl="1">
              <a:lnSpc>
                <a:spcPts val="3873"/>
              </a:lnSpc>
              <a:buFont typeface="Arial"/>
              <a:buChar char="•"/>
            </a:pPr>
            <a:r>
              <a:rPr lang="en-US" sz="2599">
                <a:solidFill>
                  <a:srgbClr val="1E3256"/>
                </a:solidFill>
                <a:latin typeface="Asap"/>
                <a:ea typeface="Asap"/>
                <a:cs typeface="Asap"/>
                <a:sym typeface="Asap"/>
              </a:rPr>
              <a:t>Quy mô: 1,8 tỷ (năm 2024)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DECED"/>
        </a:solidFill>
      </p:bgPr>
    </p:bg>
    <p:spTree>
      <p:nvGrpSpPr>
        <p:cNvPr id="1" name=""/>
        <p:cNvGrpSpPr/>
        <p:nvPr/>
      </p:nvGrpSpPr>
      <p:grpSpPr>
        <a:xfrm>
          <a:off x="0" y="0"/>
          <a:ext cx="0" cy="0"/>
          <a:chOff x="0" y="0"/>
          <a:chExt cx="0" cy="0"/>
        </a:xfrm>
      </p:grpSpPr>
      <p:grpSp>
        <p:nvGrpSpPr>
          <p:cNvPr name="Group 2" id="2"/>
          <p:cNvGrpSpPr/>
          <p:nvPr/>
        </p:nvGrpSpPr>
        <p:grpSpPr>
          <a:xfrm rot="0">
            <a:off x="0" y="0"/>
            <a:ext cx="9278247" cy="10287000"/>
            <a:chOff x="0" y="0"/>
            <a:chExt cx="4722352" cy="5235777"/>
          </a:xfrm>
        </p:grpSpPr>
        <p:sp>
          <p:nvSpPr>
            <p:cNvPr name="Freeform 3" id="3"/>
            <p:cNvSpPr/>
            <p:nvPr/>
          </p:nvSpPr>
          <p:spPr>
            <a:xfrm flipH="false" flipV="false" rot="0">
              <a:off x="0" y="0"/>
              <a:ext cx="4722352" cy="5235777"/>
            </a:xfrm>
            <a:custGeom>
              <a:avLst/>
              <a:gdLst/>
              <a:ahLst/>
              <a:cxnLst/>
              <a:rect r="r" b="b" t="t" l="l"/>
              <a:pathLst>
                <a:path h="5235777" w="4722352">
                  <a:moveTo>
                    <a:pt x="0" y="0"/>
                  </a:moveTo>
                  <a:lnTo>
                    <a:pt x="4722352" y="0"/>
                  </a:lnTo>
                  <a:lnTo>
                    <a:pt x="4722352" y="5235777"/>
                  </a:lnTo>
                  <a:lnTo>
                    <a:pt x="0" y="5235777"/>
                  </a:lnTo>
                  <a:close/>
                </a:path>
              </a:pathLst>
            </a:custGeom>
            <a:solidFill>
              <a:srgbClr val="1E3256"/>
            </a:solidFill>
          </p:spPr>
        </p:sp>
      </p:grpSp>
      <p:grpSp>
        <p:nvGrpSpPr>
          <p:cNvPr name="Group 4" id="4"/>
          <p:cNvGrpSpPr/>
          <p:nvPr/>
        </p:nvGrpSpPr>
        <p:grpSpPr>
          <a:xfrm rot="0">
            <a:off x="9860339" y="1096804"/>
            <a:ext cx="7266652" cy="7520394"/>
            <a:chOff x="0" y="0"/>
            <a:chExt cx="9688869" cy="10027192"/>
          </a:xfrm>
        </p:grpSpPr>
        <p:pic>
          <p:nvPicPr>
            <p:cNvPr name="Picture 5" id="5"/>
            <p:cNvPicPr>
              <a:picLocks noChangeAspect="true"/>
            </p:cNvPicPr>
            <p:nvPr/>
          </p:nvPicPr>
          <p:blipFill>
            <a:blip r:embed="rId3"/>
            <a:srcRect l="17811" t="0" r="17811" b="0"/>
            <a:stretch>
              <a:fillRect/>
            </a:stretch>
          </p:blipFill>
          <p:spPr>
            <a:xfrm flipH="false" flipV="false">
              <a:off x="0" y="0"/>
              <a:ext cx="9688869" cy="10027192"/>
            </a:xfrm>
            <a:prstGeom prst="rect">
              <a:avLst/>
            </a:prstGeom>
          </p:spPr>
        </p:pic>
      </p:grpSp>
      <p:sp>
        <p:nvSpPr>
          <p:cNvPr name="Freeform 6" id="6"/>
          <p:cNvSpPr/>
          <p:nvPr/>
        </p:nvSpPr>
        <p:spPr>
          <a:xfrm flipH="false" flipV="false" rot="0">
            <a:off x="346229" y="5824284"/>
            <a:ext cx="644517" cy="655164"/>
          </a:xfrm>
          <a:custGeom>
            <a:avLst/>
            <a:gdLst/>
            <a:ahLst/>
            <a:cxnLst/>
            <a:rect r="r" b="b" t="t" l="l"/>
            <a:pathLst>
              <a:path h="655164" w="644517">
                <a:moveTo>
                  <a:pt x="0" y="0"/>
                </a:moveTo>
                <a:lnTo>
                  <a:pt x="644518" y="0"/>
                </a:lnTo>
                <a:lnTo>
                  <a:pt x="644518" y="655164"/>
                </a:lnTo>
                <a:lnTo>
                  <a:pt x="0" y="655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46229" y="3181857"/>
            <a:ext cx="576174" cy="559609"/>
          </a:xfrm>
          <a:custGeom>
            <a:avLst/>
            <a:gdLst/>
            <a:ahLst/>
            <a:cxnLst/>
            <a:rect r="r" b="b" t="t" l="l"/>
            <a:pathLst>
              <a:path h="559609" w="576174">
                <a:moveTo>
                  <a:pt x="0" y="0"/>
                </a:moveTo>
                <a:lnTo>
                  <a:pt x="576175" y="0"/>
                </a:lnTo>
                <a:lnTo>
                  <a:pt x="576175" y="559610"/>
                </a:lnTo>
                <a:lnTo>
                  <a:pt x="0" y="5596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1234221" y="524961"/>
            <a:ext cx="6809804" cy="1498980"/>
            <a:chOff x="0" y="0"/>
            <a:chExt cx="9079739" cy="1998640"/>
          </a:xfrm>
        </p:grpSpPr>
        <p:sp>
          <p:nvSpPr>
            <p:cNvPr name="TextBox 9" id="9"/>
            <p:cNvSpPr txBox="true"/>
            <p:nvPr/>
          </p:nvSpPr>
          <p:spPr>
            <a:xfrm rot="0">
              <a:off x="0" y="868340"/>
              <a:ext cx="9079739" cy="1130300"/>
            </a:xfrm>
            <a:prstGeom prst="rect">
              <a:avLst/>
            </a:prstGeom>
          </p:spPr>
          <p:txBody>
            <a:bodyPr anchor="t" rtlCol="false" tIns="0" lIns="0" bIns="0" rIns="0">
              <a:spAutoFit/>
            </a:bodyPr>
            <a:lstStyle/>
            <a:p>
              <a:pPr algn="ctr">
                <a:lnSpc>
                  <a:spcPts val="6720"/>
                </a:lnSpc>
              </a:pPr>
              <a:r>
                <a:rPr lang="en-US" sz="5600">
                  <a:solidFill>
                    <a:srgbClr val="FFFFFF"/>
                  </a:solidFill>
                  <a:latin typeface="Faustina"/>
                  <a:ea typeface="Faustina"/>
                  <a:cs typeface="Faustina"/>
                  <a:sym typeface="Faustina"/>
                </a:rPr>
                <a:t>Mục tiêu và phạm vi</a:t>
              </a:r>
            </a:p>
          </p:txBody>
        </p:sp>
        <p:sp>
          <p:nvSpPr>
            <p:cNvPr name="TextBox 10" id="10"/>
            <p:cNvSpPr txBox="true"/>
            <p:nvPr/>
          </p:nvSpPr>
          <p:spPr>
            <a:xfrm rot="0">
              <a:off x="0" y="-9525"/>
              <a:ext cx="9079739" cy="454025"/>
            </a:xfrm>
            <a:prstGeom prst="rect">
              <a:avLst/>
            </a:prstGeom>
          </p:spPr>
          <p:txBody>
            <a:bodyPr anchor="t" rtlCol="false" tIns="0" lIns="0" bIns="0" rIns="0">
              <a:spAutoFit/>
            </a:bodyPr>
            <a:lstStyle/>
            <a:p>
              <a:pPr algn="ctr" marL="0" indent="0" lvl="0">
                <a:lnSpc>
                  <a:spcPts val="2639"/>
                </a:lnSpc>
              </a:pPr>
              <a:r>
                <a:rPr lang="en-US" b="true" sz="2199" spc="164">
                  <a:solidFill>
                    <a:srgbClr val="FFFFFF"/>
                  </a:solidFill>
                  <a:latin typeface="Asap Bold"/>
                  <a:ea typeface="Asap Bold"/>
                  <a:cs typeface="Asap Bold"/>
                  <a:sym typeface="Asap Bold"/>
                </a:rPr>
                <a:t>TỔNG QUAN</a:t>
              </a:r>
            </a:p>
          </p:txBody>
        </p:sp>
      </p:grpSp>
      <p:sp>
        <p:nvSpPr>
          <p:cNvPr name="TextBox 11" id="11"/>
          <p:cNvSpPr txBox="true"/>
          <p:nvPr/>
        </p:nvSpPr>
        <p:spPr>
          <a:xfrm rot="0">
            <a:off x="1160417" y="3219957"/>
            <a:ext cx="9612714" cy="1923543"/>
          </a:xfrm>
          <a:prstGeom prst="rect">
            <a:avLst/>
          </a:prstGeom>
        </p:spPr>
        <p:txBody>
          <a:bodyPr anchor="t" rtlCol="false" tIns="0" lIns="0" bIns="0" rIns="0">
            <a:spAutoFit/>
          </a:bodyPr>
          <a:lstStyle/>
          <a:p>
            <a:pPr algn="l">
              <a:lnSpc>
                <a:spcPts val="3873"/>
              </a:lnSpc>
            </a:pPr>
            <a:r>
              <a:rPr lang="en-US" sz="2599" b="true">
                <a:solidFill>
                  <a:srgbClr val="FFFFFF"/>
                </a:solidFill>
                <a:latin typeface="Asap Bold"/>
                <a:ea typeface="Asap Bold"/>
                <a:cs typeface="Asap Bold"/>
                <a:sym typeface="Asap Bold"/>
              </a:rPr>
              <a:t>Mục tiêu</a:t>
            </a:r>
          </a:p>
          <a:p>
            <a:pPr algn="l" marL="561336" indent="-280668" lvl="1">
              <a:lnSpc>
                <a:spcPts val="3873"/>
              </a:lnSpc>
              <a:buFont typeface="Arial"/>
              <a:buChar char="•"/>
            </a:pPr>
            <a:r>
              <a:rPr lang="en-US" sz="2599">
                <a:solidFill>
                  <a:srgbClr val="FFFFFF"/>
                </a:solidFill>
                <a:latin typeface="Asap"/>
                <a:ea typeface="Asap"/>
                <a:cs typeface="Asap"/>
                <a:sym typeface="Asap"/>
              </a:rPr>
              <a:t>Đặt hàng linh hoạt</a:t>
            </a:r>
          </a:p>
          <a:p>
            <a:pPr algn="l" marL="561336" indent="-280668" lvl="1">
              <a:lnSpc>
                <a:spcPts val="3873"/>
              </a:lnSpc>
              <a:buFont typeface="Arial"/>
              <a:buChar char="•"/>
            </a:pPr>
            <a:r>
              <a:rPr lang="en-US" sz="2599">
                <a:solidFill>
                  <a:srgbClr val="FFFFFF"/>
                </a:solidFill>
                <a:latin typeface="Asap"/>
                <a:ea typeface="Asap"/>
                <a:cs typeface="Asap"/>
                <a:sym typeface="Asap"/>
              </a:rPr>
              <a:t>Quản lý đơn hàng real-time</a:t>
            </a:r>
          </a:p>
          <a:p>
            <a:pPr algn="l" marL="561336" indent="-280668" lvl="1">
              <a:lnSpc>
                <a:spcPts val="3873"/>
              </a:lnSpc>
              <a:buFont typeface="Arial"/>
              <a:buChar char="•"/>
            </a:pPr>
            <a:r>
              <a:rPr lang="en-US" sz="2599">
                <a:solidFill>
                  <a:srgbClr val="FFFFFF"/>
                </a:solidFill>
                <a:latin typeface="Asap"/>
                <a:ea typeface="Asap"/>
                <a:cs typeface="Asap"/>
                <a:sym typeface="Asap"/>
              </a:rPr>
              <a:t>Đa dạng phương thức thanh toán</a:t>
            </a:r>
          </a:p>
        </p:txBody>
      </p:sp>
      <p:sp>
        <p:nvSpPr>
          <p:cNvPr name="TextBox 12" id="12"/>
          <p:cNvSpPr txBox="true"/>
          <p:nvPr/>
        </p:nvSpPr>
        <p:spPr>
          <a:xfrm rot="0">
            <a:off x="1160417" y="5929566"/>
            <a:ext cx="9612714" cy="1437768"/>
          </a:xfrm>
          <a:prstGeom prst="rect">
            <a:avLst/>
          </a:prstGeom>
        </p:spPr>
        <p:txBody>
          <a:bodyPr anchor="t" rtlCol="false" tIns="0" lIns="0" bIns="0" rIns="0">
            <a:spAutoFit/>
          </a:bodyPr>
          <a:lstStyle/>
          <a:p>
            <a:pPr algn="l">
              <a:lnSpc>
                <a:spcPts val="3873"/>
              </a:lnSpc>
            </a:pPr>
            <a:r>
              <a:rPr lang="en-US" sz="2599" b="true">
                <a:solidFill>
                  <a:srgbClr val="FFFFFF"/>
                </a:solidFill>
                <a:latin typeface="Asap Bold"/>
                <a:ea typeface="Asap Bold"/>
                <a:cs typeface="Asap Bold"/>
                <a:sym typeface="Asap Bold"/>
              </a:rPr>
              <a:t>Phạm vi</a:t>
            </a:r>
          </a:p>
          <a:p>
            <a:pPr algn="l" marL="561336" indent="-280668" lvl="1">
              <a:lnSpc>
                <a:spcPts val="3873"/>
              </a:lnSpc>
              <a:buFont typeface="Arial"/>
              <a:buChar char="•"/>
            </a:pPr>
            <a:r>
              <a:rPr lang="en-US" sz="2599">
                <a:solidFill>
                  <a:srgbClr val="FFFFFF"/>
                </a:solidFill>
                <a:latin typeface="Asap"/>
                <a:ea typeface="Asap"/>
                <a:cs typeface="Asap"/>
                <a:sym typeface="Asap"/>
              </a:rPr>
              <a:t>Đối tượng: Quán ăn quy mô vừa</a:t>
            </a:r>
          </a:p>
          <a:p>
            <a:pPr algn="l" marL="561336" indent="-280668" lvl="1">
              <a:lnSpc>
                <a:spcPts val="3873"/>
              </a:lnSpc>
              <a:buFont typeface="Arial"/>
              <a:buChar char="•"/>
            </a:pPr>
            <a:r>
              <a:rPr lang="en-US" sz="2599">
                <a:solidFill>
                  <a:srgbClr val="FFFFFF"/>
                </a:solidFill>
                <a:latin typeface="Asap"/>
                <a:ea typeface="Asap"/>
                <a:cs typeface="Asap"/>
                <a:sym typeface="Asap"/>
              </a:rPr>
              <a:t>Nền tảng: Android</a:t>
            </a:r>
          </a:p>
        </p:txBody>
      </p:sp>
      <p:sp>
        <p:nvSpPr>
          <p:cNvPr name="Freeform 13" id="13"/>
          <p:cNvSpPr/>
          <p:nvPr/>
        </p:nvSpPr>
        <p:spPr>
          <a:xfrm flipH="false" flipV="false" rot="0">
            <a:off x="16979573" y="181421"/>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8"/>
            <a:stretch>
              <a:fillRect l="0" t="0" r="0" b="0"/>
            </a:stretch>
          </a:blipFill>
        </p:spPr>
      </p:sp>
      <p:sp>
        <p:nvSpPr>
          <p:cNvPr name="Freeform 14" id="14"/>
          <p:cNvSpPr/>
          <p:nvPr/>
        </p:nvSpPr>
        <p:spPr>
          <a:xfrm flipH="false" flipV="false" rot="0">
            <a:off x="11018236" y="8007709"/>
            <a:ext cx="8002937" cy="3761381"/>
          </a:xfrm>
          <a:custGeom>
            <a:avLst/>
            <a:gdLst/>
            <a:ahLst/>
            <a:cxnLst/>
            <a:rect r="r" b="b" t="t" l="l"/>
            <a:pathLst>
              <a:path h="3761381" w="8002937">
                <a:moveTo>
                  <a:pt x="0" y="0"/>
                </a:moveTo>
                <a:lnTo>
                  <a:pt x="8002937" y="0"/>
                </a:lnTo>
                <a:lnTo>
                  <a:pt x="8002937" y="3761380"/>
                </a:lnTo>
                <a:lnTo>
                  <a:pt x="0" y="3761380"/>
                </a:lnTo>
                <a:lnTo>
                  <a:pt x="0" y="0"/>
                </a:lnTo>
                <a:close/>
              </a:path>
            </a:pathLst>
          </a:custGeom>
          <a:blipFill>
            <a:blip r:embed="rId9"/>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316962" y="1836650"/>
            <a:ext cx="11600712" cy="8478525"/>
          </a:xfrm>
          <a:custGeom>
            <a:avLst/>
            <a:gdLst/>
            <a:ahLst/>
            <a:cxnLst/>
            <a:rect r="r" b="b" t="t" l="l"/>
            <a:pathLst>
              <a:path h="8478525" w="11600712">
                <a:moveTo>
                  <a:pt x="0" y="0"/>
                </a:moveTo>
                <a:lnTo>
                  <a:pt x="11600712" y="0"/>
                </a:lnTo>
                <a:lnTo>
                  <a:pt x="11600712" y="8478525"/>
                </a:lnTo>
                <a:lnTo>
                  <a:pt x="0" y="8478525"/>
                </a:lnTo>
                <a:lnTo>
                  <a:pt x="0" y="0"/>
                </a:lnTo>
                <a:close/>
              </a:path>
            </a:pathLst>
          </a:custGeom>
          <a:blipFill>
            <a:blip r:embed="rId3"/>
            <a:stretch>
              <a:fillRect l="-219" t="0" r="-433" b="-2944"/>
            </a:stretch>
          </a:blipFill>
        </p:spPr>
      </p:sp>
      <p:sp>
        <p:nvSpPr>
          <p:cNvPr name="Freeform 3" id="3"/>
          <p:cNvSpPr/>
          <p:nvPr/>
        </p:nvSpPr>
        <p:spPr>
          <a:xfrm flipH="false" flipV="false" rot="0">
            <a:off x="17002291" y="381902"/>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4"/>
            <a:stretch>
              <a:fillRect l="0" t="0" r="0" b="0"/>
            </a:stretch>
          </a:blipFill>
        </p:spPr>
      </p:sp>
      <p:sp>
        <p:nvSpPr>
          <p:cNvPr name="Freeform 4" id="4"/>
          <p:cNvSpPr/>
          <p:nvPr/>
        </p:nvSpPr>
        <p:spPr>
          <a:xfrm flipH="false" flipV="false" rot="0">
            <a:off x="1188378" y="3003689"/>
            <a:ext cx="1564820" cy="1564820"/>
          </a:xfrm>
          <a:custGeom>
            <a:avLst/>
            <a:gdLst/>
            <a:ahLst/>
            <a:cxnLst/>
            <a:rect r="r" b="b" t="t" l="l"/>
            <a:pathLst>
              <a:path h="1564820" w="1564820">
                <a:moveTo>
                  <a:pt x="0" y="0"/>
                </a:moveTo>
                <a:lnTo>
                  <a:pt x="1564819" y="0"/>
                </a:lnTo>
                <a:lnTo>
                  <a:pt x="1564819" y="1564820"/>
                </a:lnTo>
                <a:lnTo>
                  <a:pt x="0" y="1564820"/>
                </a:lnTo>
                <a:lnTo>
                  <a:pt x="0" y="0"/>
                </a:lnTo>
                <a:close/>
              </a:path>
            </a:pathLst>
          </a:custGeom>
          <a:blipFill>
            <a:blip r:embed="rId5"/>
            <a:stretch>
              <a:fillRect l="0" t="0" r="0" b="0"/>
            </a:stretch>
          </a:blipFill>
        </p:spPr>
      </p:sp>
      <p:sp>
        <p:nvSpPr>
          <p:cNvPr name="Freeform 5" id="5"/>
          <p:cNvSpPr/>
          <p:nvPr/>
        </p:nvSpPr>
        <p:spPr>
          <a:xfrm flipH="false" flipV="false" rot="0">
            <a:off x="1109546" y="5260106"/>
            <a:ext cx="1722484" cy="1722484"/>
          </a:xfrm>
          <a:custGeom>
            <a:avLst/>
            <a:gdLst/>
            <a:ahLst/>
            <a:cxnLst/>
            <a:rect r="r" b="b" t="t" l="l"/>
            <a:pathLst>
              <a:path h="1722484" w="1722484">
                <a:moveTo>
                  <a:pt x="0" y="0"/>
                </a:moveTo>
                <a:lnTo>
                  <a:pt x="1722483" y="0"/>
                </a:lnTo>
                <a:lnTo>
                  <a:pt x="1722483" y="1722484"/>
                </a:lnTo>
                <a:lnTo>
                  <a:pt x="0" y="1722484"/>
                </a:lnTo>
                <a:lnTo>
                  <a:pt x="0" y="0"/>
                </a:lnTo>
                <a:close/>
              </a:path>
            </a:pathLst>
          </a:custGeom>
          <a:blipFill>
            <a:blip r:embed="rId6"/>
            <a:stretch>
              <a:fillRect l="0" t="0" r="0" b="0"/>
            </a:stretch>
          </a:blipFill>
        </p:spPr>
      </p:sp>
      <p:sp>
        <p:nvSpPr>
          <p:cNvPr name="Freeform 6" id="6"/>
          <p:cNvSpPr/>
          <p:nvPr/>
        </p:nvSpPr>
        <p:spPr>
          <a:xfrm flipH="false" flipV="false" rot="0">
            <a:off x="3482824" y="5534444"/>
            <a:ext cx="2185020" cy="1764646"/>
          </a:xfrm>
          <a:custGeom>
            <a:avLst/>
            <a:gdLst/>
            <a:ahLst/>
            <a:cxnLst/>
            <a:rect r="r" b="b" t="t" l="l"/>
            <a:pathLst>
              <a:path h="1764646" w="2185020">
                <a:moveTo>
                  <a:pt x="0" y="0"/>
                </a:moveTo>
                <a:lnTo>
                  <a:pt x="2185020" y="0"/>
                </a:lnTo>
                <a:lnTo>
                  <a:pt x="2185020" y="1764647"/>
                </a:lnTo>
                <a:lnTo>
                  <a:pt x="0" y="1764647"/>
                </a:lnTo>
                <a:lnTo>
                  <a:pt x="0" y="0"/>
                </a:lnTo>
                <a:close/>
              </a:path>
            </a:pathLst>
          </a:custGeom>
          <a:blipFill>
            <a:blip r:embed="rId7"/>
            <a:stretch>
              <a:fillRect l="0" t="0" r="0" b="0"/>
            </a:stretch>
          </a:blipFill>
        </p:spPr>
      </p:sp>
      <p:sp>
        <p:nvSpPr>
          <p:cNvPr name="Freeform 7" id="7"/>
          <p:cNvSpPr/>
          <p:nvPr/>
        </p:nvSpPr>
        <p:spPr>
          <a:xfrm flipH="false" flipV="false" rot="0">
            <a:off x="3309956" y="2729351"/>
            <a:ext cx="2530755" cy="2530755"/>
          </a:xfrm>
          <a:custGeom>
            <a:avLst/>
            <a:gdLst/>
            <a:ahLst/>
            <a:cxnLst/>
            <a:rect r="r" b="b" t="t" l="l"/>
            <a:pathLst>
              <a:path h="2530755" w="2530755">
                <a:moveTo>
                  <a:pt x="0" y="0"/>
                </a:moveTo>
                <a:lnTo>
                  <a:pt x="2530756" y="0"/>
                </a:lnTo>
                <a:lnTo>
                  <a:pt x="2530756" y="2530755"/>
                </a:lnTo>
                <a:lnTo>
                  <a:pt x="0" y="2530755"/>
                </a:lnTo>
                <a:lnTo>
                  <a:pt x="0" y="0"/>
                </a:lnTo>
                <a:close/>
              </a:path>
            </a:pathLst>
          </a:custGeom>
          <a:blipFill>
            <a:blip r:embed="rId8"/>
            <a:stretch>
              <a:fillRect l="0" t="0" r="0" b="0"/>
            </a:stretch>
          </a:blipFill>
        </p:spPr>
      </p:sp>
      <p:grpSp>
        <p:nvGrpSpPr>
          <p:cNvPr name="Group 8" id="8"/>
          <p:cNvGrpSpPr/>
          <p:nvPr/>
        </p:nvGrpSpPr>
        <p:grpSpPr>
          <a:xfrm rot="0">
            <a:off x="632011" y="381902"/>
            <a:ext cx="8984106" cy="1293597"/>
            <a:chOff x="0" y="0"/>
            <a:chExt cx="11978808" cy="1724796"/>
          </a:xfrm>
        </p:grpSpPr>
        <p:sp>
          <p:nvSpPr>
            <p:cNvPr name="TextBox 9" id="9"/>
            <p:cNvSpPr txBox="true"/>
            <p:nvPr/>
          </p:nvSpPr>
          <p:spPr>
            <a:xfrm rot="0">
              <a:off x="0" y="594496"/>
              <a:ext cx="11978808" cy="1130300"/>
            </a:xfrm>
            <a:prstGeom prst="rect">
              <a:avLst/>
            </a:prstGeom>
          </p:spPr>
          <p:txBody>
            <a:bodyPr anchor="t" rtlCol="false" tIns="0" lIns="0" bIns="0" rIns="0">
              <a:spAutoFit/>
            </a:bodyPr>
            <a:lstStyle/>
            <a:p>
              <a:pPr algn="l">
                <a:lnSpc>
                  <a:spcPts val="6720"/>
                </a:lnSpc>
              </a:pPr>
              <a:r>
                <a:rPr lang="en-US" sz="5600">
                  <a:solidFill>
                    <a:srgbClr val="1E3256"/>
                  </a:solidFill>
                  <a:latin typeface="Faustina"/>
                  <a:ea typeface="Faustina"/>
                  <a:cs typeface="Faustina"/>
                  <a:sym typeface="Faustina"/>
                </a:rPr>
                <a:t>So sánh các ứng dụng</a:t>
              </a:r>
            </a:p>
          </p:txBody>
        </p:sp>
        <p:sp>
          <p:nvSpPr>
            <p:cNvPr name="TextBox 10" id="10"/>
            <p:cNvSpPr txBox="true"/>
            <p:nvPr/>
          </p:nvSpPr>
          <p:spPr>
            <a:xfrm rot="0">
              <a:off x="0" y="-9525"/>
              <a:ext cx="11978808" cy="454025"/>
            </a:xfrm>
            <a:prstGeom prst="rect">
              <a:avLst/>
            </a:prstGeom>
          </p:spPr>
          <p:txBody>
            <a:bodyPr anchor="t" rtlCol="false" tIns="0" lIns="0" bIns="0" rIns="0">
              <a:spAutoFit/>
            </a:bodyPr>
            <a:lstStyle/>
            <a:p>
              <a:pPr algn="l" marL="0" indent="0" lvl="0">
                <a:lnSpc>
                  <a:spcPts val="2639"/>
                </a:lnSpc>
              </a:pPr>
              <a:r>
                <a:rPr lang="en-US" b="true" sz="2199" spc="164">
                  <a:solidFill>
                    <a:srgbClr val="1E3256"/>
                  </a:solidFill>
                  <a:latin typeface="Asap Bold"/>
                  <a:ea typeface="Asap Bold"/>
                  <a:cs typeface="Asap Bold"/>
                  <a:sym typeface="Asap Bold"/>
                </a:rPr>
                <a:t>TỔNG QUAN</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734524"/>
            <a:ext cx="5475630" cy="1962627"/>
            <a:chOff x="0" y="0"/>
            <a:chExt cx="7300840" cy="2616836"/>
          </a:xfrm>
        </p:grpSpPr>
        <p:pic>
          <p:nvPicPr>
            <p:cNvPr name="Picture 3" id="3"/>
            <p:cNvPicPr>
              <a:picLocks noChangeAspect="true"/>
            </p:cNvPicPr>
            <p:nvPr/>
          </p:nvPicPr>
          <p:blipFill>
            <a:blip r:embed="rId3"/>
            <a:srcRect l="0" t="26687" r="0" b="26687"/>
            <a:stretch>
              <a:fillRect/>
            </a:stretch>
          </p:blipFill>
          <p:spPr>
            <a:xfrm flipH="false" flipV="false">
              <a:off x="0" y="0"/>
              <a:ext cx="7300840" cy="2616836"/>
            </a:xfrm>
            <a:prstGeom prst="rect">
              <a:avLst/>
            </a:prstGeom>
          </p:spPr>
        </p:pic>
      </p:grpSp>
      <p:grpSp>
        <p:nvGrpSpPr>
          <p:cNvPr name="Group 4" id="4"/>
          <p:cNvGrpSpPr/>
          <p:nvPr/>
        </p:nvGrpSpPr>
        <p:grpSpPr>
          <a:xfrm rot="0">
            <a:off x="5475630" y="3734524"/>
            <a:ext cx="12812370" cy="1962627"/>
            <a:chOff x="0" y="0"/>
            <a:chExt cx="5897419" cy="903379"/>
          </a:xfrm>
        </p:grpSpPr>
        <p:sp>
          <p:nvSpPr>
            <p:cNvPr name="Freeform 5" id="5"/>
            <p:cNvSpPr/>
            <p:nvPr/>
          </p:nvSpPr>
          <p:spPr>
            <a:xfrm flipH="false" flipV="false" rot="0">
              <a:off x="0" y="0"/>
              <a:ext cx="5897419" cy="903379"/>
            </a:xfrm>
            <a:custGeom>
              <a:avLst/>
              <a:gdLst/>
              <a:ahLst/>
              <a:cxnLst/>
              <a:rect r="r" b="b" t="t" l="l"/>
              <a:pathLst>
                <a:path h="903379" w="5897419">
                  <a:moveTo>
                    <a:pt x="0" y="0"/>
                  </a:moveTo>
                  <a:lnTo>
                    <a:pt x="5897419" y="0"/>
                  </a:lnTo>
                  <a:lnTo>
                    <a:pt x="5897419" y="903379"/>
                  </a:lnTo>
                  <a:lnTo>
                    <a:pt x="0" y="903379"/>
                  </a:lnTo>
                  <a:close/>
                </a:path>
              </a:pathLst>
            </a:custGeom>
            <a:solidFill>
              <a:srgbClr val="EDECED"/>
            </a:solidFill>
          </p:spPr>
        </p:sp>
      </p:grpSp>
      <p:grpSp>
        <p:nvGrpSpPr>
          <p:cNvPr name="Group 6" id="6"/>
          <p:cNvGrpSpPr/>
          <p:nvPr/>
        </p:nvGrpSpPr>
        <p:grpSpPr>
          <a:xfrm rot="0">
            <a:off x="0" y="5697151"/>
            <a:ext cx="12812370" cy="2127219"/>
            <a:chOff x="0" y="0"/>
            <a:chExt cx="5897419" cy="979140"/>
          </a:xfrm>
        </p:grpSpPr>
        <p:sp>
          <p:nvSpPr>
            <p:cNvPr name="Freeform 7" id="7"/>
            <p:cNvSpPr/>
            <p:nvPr/>
          </p:nvSpPr>
          <p:spPr>
            <a:xfrm flipH="false" flipV="false" rot="0">
              <a:off x="0" y="0"/>
              <a:ext cx="5897419" cy="979140"/>
            </a:xfrm>
            <a:custGeom>
              <a:avLst/>
              <a:gdLst/>
              <a:ahLst/>
              <a:cxnLst/>
              <a:rect r="r" b="b" t="t" l="l"/>
              <a:pathLst>
                <a:path h="979140" w="5897419">
                  <a:moveTo>
                    <a:pt x="0" y="0"/>
                  </a:moveTo>
                  <a:lnTo>
                    <a:pt x="5897419" y="0"/>
                  </a:lnTo>
                  <a:lnTo>
                    <a:pt x="5897419" y="979140"/>
                  </a:lnTo>
                  <a:lnTo>
                    <a:pt x="0" y="979140"/>
                  </a:lnTo>
                  <a:close/>
                </a:path>
              </a:pathLst>
            </a:custGeom>
            <a:solidFill>
              <a:srgbClr val="1E3256"/>
            </a:solidFill>
          </p:spPr>
        </p:sp>
      </p:grpSp>
      <p:grpSp>
        <p:nvGrpSpPr>
          <p:cNvPr name="Group 8" id="8"/>
          <p:cNvGrpSpPr/>
          <p:nvPr/>
        </p:nvGrpSpPr>
        <p:grpSpPr>
          <a:xfrm rot="0">
            <a:off x="12812370" y="5697151"/>
            <a:ext cx="5475630" cy="2127219"/>
            <a:chOff x="0" y="0"/>
            <a:chExt cx="7300840" cy="2836292"/>
          </a:xfrm>
        </p:grpSpPr>
        <p:pic>
          <p:nvPicPr>
            <p:cNvPr name="Picture 9" id="9"/>
            <p:cNvPicPr>
              <a:picLocks noChangeAspect="true"/>
            </p:cNvPicPr>
            <p:nvPr/>
          </p:nvPicPr>
          <p:blipFill>
            <a:blip r:embed="rId4"/>
            <a:srcRect l="0" t="9742" r="0" b="9742"/>
            <a:stretch>
              <a:fillRect/>
            </a:stretch>
          </p:blipFill>
          <p:spPr>
            <a:xfrm flipH="false" flipV="false">
              <a:off x="0" y="0"/>
              <a:ext cx="7300840" cy="2836292"/>
            </a:xfrm>
            <a:prstGeom prst="rect">
              <a:avLst/>
            </a:prstGeom>
          </p:spPr>
        </p:pic>
      </p:grpSp>
      <p:sp>
        <p:nvSpPr>
          <p:cNvPr name="Freeform 10" id="10"/>
          <p:cNvSpPr/>
          <p:nvPr/>
        </p:nvSpPr>
        <p:spPr>
          <a:xfrm flipH="false" flipV="false" rot="0">
            <a:off x="3119082" y="1847760"/>
            <a:ext cx="11301259" cy="1342025"/>
          </a:xfrm>
          <a:custGeom>
            <a:avLst/>
            <a:gdLst/>
            <a:ahLst/>
            <a:cxnLst/>
            <a:rect r="r" b="b" t="t" l="l"/>
            <a:pathLst>
              <a:path h="1342025" w="11301259">
                <a:moveTo>
                  <a:pt x="0" y="0"/>
                </a:moveTo>
                <a:lnTo>
                  <a:pt x="11301259" y="0"/>
                </a:lnTo>
                <a:lnTo>
                  <a:pt x="11301259" y="1342024"/>
                </a:lnTo>
                <a:lnTo>
                  <a:pt x="0" y="1342024"/>
                </a:lnTo>
                <a:lnTo>
                  <a:pt x="0" y="0"/>
                </a:lnTo>
                <a:close/>
              </a:path>
            </a:pathLst>
          </a:custGeom>
          <a:blipFill>
            <a:blip r:embed="rId5"/>
            <a:stretch>
              <a:fillRect l="0" t="0" r="0" b="0"/>
            </a:stretch>
          </a:blipFill>
        </p:spPr>
      </p:sp>
      <p:sp>
        <p:nvSpPr>
          <p:cNvPr name="Freeform 11" id="11"/>
          <p:cNvSpPr/>
          <p:nvPr/>
        </p:nvSpPr>
        <p:spPr>
          <a:xfrm flipH="false" flipV="false" rot="0">
            <a:off x="5652783" y="4049858"/>
            <a:ext cx="862982" cy="567411"/>
          </a:xfrm>
          <a:custGeom>
            <a:avLst/>
            <a:gdLst/>
            <a:ahLst/>
            <a:cxnLst/>
            <a:rect r="r" b="b" t="t" l="l"/>
            <a:pathLst>
              <a:path h="567411" w="862982">
                <a:moveTo>
                  <a:pt x="0" y="0"/>
                </a:moveTo>
                <a:lnTo>
                  <a:pt x="862983" y="0"/>
                </a:lnTo>
                <a:lnTo>
                  <a:pt x="862983" y="567411"/>
                </a:lnTo>
                <a:lnTo>
                  <a:pt x="0" y="567411"/>
                </a:lnTo>
                <a:lnTo>
                  <a:pt x="0" y="0"/>
                </a:lnTo>
                <a:close/>
              </a:path>
            </a:pathLst>
          </a:custGeom>
          <a:blipFill>
            <a:blip r:embed="rId6"/>
            <a:stretch>
              <a:fillRect l="0" t="0" r="0" b="0"/>
            </a:stretch>
          </a:blipFill>
        </p:spPr>
      </p:sp>
      <p:sp>
        <p:nvSpPr>
          <p:cNvPr name="Freeform 12" id="12"/>
          <p:cNvSpPr/>
          <p:nvPr/>
        </p:nvSpPr>
        <p:spPr>
          <a:xfrm flipH="false" flipV="false" rot="0">
            <a:off x="333103" y="5875909"/>
            <a:ext cx="833471" cy="637984"/>
          </a:xfrm>
          <a:custGeom>
            <a:avLst/>
            <a:gdLst/>
            <a:ahLst/>
            <a:cxnLst/>
            <a:rect r="r" b="b" t="t" l="l"/>
            <a:pathLst>
              <a:path h="637984" w="833471">
                <a:moveTo>
                  <a:pt x="0" y="0"/>
                </a:moveTo>
                <a:lnTo>
                  <a:pt x="833472" y="0"/>
                </a:lnTo>
                <a:lnTo>
                  <a:pt x="833472" y="637985"/>
                </a:lnTo>
                <a:lnTo>
                  <a:pt x="0" y="63798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3" id="13"/>
          <p:cNvGrpSpPr/>
          <p:nvPr/>
        </p:nvGrpSpPr>
        <p:grpSpPr>
          <a:xfrm rot="0">
            <a:off x="5475630" y="7824370"/>
            <a:ext cx="12812370" cy="1962627"/>
            <a:chOff x="0" y="0"/>
            <a:chExt cx="5897419" cy="903379"/>
          </a:xfrm>
        </p:grpSpPr>
        <p:sp>
          <p:nvSpPr>
            <p:cNvPr name="Freeform 14" id="14"/>
            <p:cNvSpPr/>
            <p:nvPr/>
          </p:nvSpPr>
          <p:spPr>
            <a:xfrm flipH="false" flipV="false" rot="0">
              <a:off x="0" y="0"/>
              <a:ext cx="5897419" cy="903379"/>
            </a:xfrm>
            <a:custGeom>
              <a:avLst/>
              <a:gdLst/>
              <a:ahLst/>
              <a:cxnLst/>
              <a:rect r="r" b="b" t="t" l="l"/>
              <a:pathLst>
                <a:path h="903379" w="5897419">
                  <a:moveTo>
                    <a:pt x="0" y="0"/>
                  </a:moveTo>
                  <a:lnTo>
                    <a:pt x="5897419" y="0"/>
                  </a:lnTo>
                  <a:lnTo>
                    <a:pt x="5897419" y="903379"/>
                  </a:lnTo>
                  <a:lnTo>
                    <a:pt x="0" y="903379"/>
                  </a:lnTo>
                  <a:close/>
                </a:path>
              </a:pathLst>
            </a:custGeom>
            <a:solidFill>
              <a:srgbClr val="EDECED"/>
            </a:solidFill>
          </p:spPr>
        </p:sp>
      </p:grpSp>
      <p:sp>
        <p:nvSpPr>
          <p:cNvPr name="Freeform 15" id="15"/>
          <p:cNvSpPr/>
          <p:nvPr/>
        </p:nvSpPr>
        <p:spPr>
          <a:xfrm flipH="false" flipV="false" rot="0">
            <a:off x="5814533" y="8506934"/>
            <a:ext cx="539483" cy="597499"/>
          </a:xfrm>
          <a:custGeom>
            <a:avLst/>
            <a:gdLst/>
            <a:ahLst/>
            <a:cxnLst/>
            <a:rect r="r" b="b" t="t" l="l"/>
            <a:pathLst>
              <a:path h="597499" w="539483">
                <a:moveTo>
                  <a:pt x="0" y="0"/>
                </a:moveTo>
                <a:lnTo>
                  <a:pt x="539483" y="0"/>
                </a:lnTo>
                <a:lnTo>
                  <a:pt x="539483" y="597499"/>
                </a:lnTo>
                <a:lnTo>
                  <a:pt x="0" y="597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0">
            <a:off x="0" y="7824370"/>
            <a:ext cx="5475630" cy="1962627"/>
          </a:xfrm>
          <a:custGeom>
            <a:avLst/>
            <a:gdLst/>
            <a:ahLst/>
            <a:cxnLst/>
            <a:rect r="r" b="b" t="t" l="l"/>
            <a:pathLst>
              <a:path h="1962627" w="5475630">
                <a:moveTo>
                  <a:pt x="0" y="0"/>
                </a:moveTo>
                <a:lnTo>
                  <a:pt x="5475630" y="0"/>
                </a:lnTo>
                <a:lnTo>
                  <a:pt x="5475630" y="1962627"/>
                </a:lnTo>
                <a:lnTo>
                  <a:pt x="0" y="1962627"/>
                </a:lnTo>
                <a:lnTo>
                  <a:pt x="0" y="0"/>
                </a:lnTo>
                <a:close/>
              </a:path>
            </a:pathLst>
          </a:custGeom>
          <a:blipFill>
            <a:blip r:embed="rId11"/>
            <a:stretch>
              <a:fillRect l="0" t="-34961" r="0" b="-50918"/>
            </a:stretch>
          </a:blipFill>
        </p:spPr>
      </p:sp>
      <p:grpSp>
        <p:nvGrpSpPr>
          <p:cNvPr name="Group 17" id="17"/>
          <p:cNvGrpSpPr/>
          <p:nvPr/>
        </p:nvGrpSpPr>
        <p:grpSpPr>
          <a:xfrm rot="0">
            <a:off x="6692919" y="4031443"/>
            <a:ext cx="9608034" cy="1368789"/>
            <a:chOff x="0" y="0"/>
            <a:chExt cx="12810711" cy="1825051"/>
          </a:xfrm>
        </p:grpSpPr>
        <p:sp>
          <p:nvSpPr>
            <p:cNvPr name="TextBox 18" id="18"/>
            <p:cNvSpPr txBox="true"/>
            <p:nvPr/>
          </p:nvSpPr>
          <p:spPr>
            <a:xfrm rot="0">
              <a:off x="0" y="746609"/>
              <a:ext cx="12810711" cy="1078442"/>
            </a:xfrm>
            <a:prstGeom prst="rect">
              <a:avLst/>
            </a:prstGeom>
          </p:spPr>
          <p:txBody>
            <a:bodyPr anchor="t" rtlCol="false" tIns="0" lIns="0" bIns="0" rIns="0">
              <a:spAutoFit/>
            </a:bodyPr>
            <a:lstStyle/>
            <a:p>
              <a:pPr algn="l">
                <a:lnSpc>
                  <a:spcPts val="3249"/>
                </a:lnSpc>
              </a:pPr>
              <a:r>
                <a:rPr lang="en-US" sz="2499" b="true">
                  <a:solidFill>
                    <a:srgbClr val="1E3256"/>
                  </a:solidFill>
                  <a:latin typeface="Asap Bold"/>
                  <a:ea typeface="Asap Bold"/>
                  <a:cs typeface="Asap Bold"/>
                  <a:sym typeface="Asap Bold"/>
                </a:rPr>
                <a:t>Android App</a:t>
              </a:r>
              <a:r>
                <a:rPr lang="en-US" sz="2499">
                  <a:solidFill>
                    <a:srgbClr val="1E3256"/>
                  </a:solidFill>
                  <a:latin typeface="Asap"/>
                  <a:ea typeface="Asap"/>
                  <a:cs typeface="Asap"/>
                  <a:sym typeface="Asap"/>
                </a:rPr>
                <a:t>: Khách hàng đặt hàng, thanh toán.</a:t>
              </a:r>
            </a:p>
            <a:p>
              <a:pPr algn="l">
                <a:lnSpc>
                  <a:spcPts val="3249"/>
                </a:lnSpc>
              </a:pPr>
              <a:r>
                <a:rPr lang="en-US" sz="2499" b="true">
                  <a:solidFill>
                    <a:srgbClr val="1E3256"/>
                  </a:solidFill>
                  <a:latin typeface="Asap Bold"/>
                  <a:ea typeface="Asap Bold"/>
                  <a:cs typeface="Asap Bold"/>
                  <a:sym typeface="Asap Bold"/>
                </a:rPr>
                <a:t>Web Admin</a:t>
              </a:r>
              <a:r>
                <a:rPr lang="en-US" sz="2499">
                  <a:solidFill>
                    <a:srgbClr val="1E3256"/>
                  </a:solidFill>
                  <a:latin typeface="Asap"/>
                  <a:ea typeface="Asap"/>
                  <a:cs typeface="Asap"/>
                  <a:sym typeface="Asap"/>
                </a:rPr>
                <a:t>: Chủ cửa hàng quản lý (ASP.NET)</a:t>
              </a:r>
            </a:p>
          </p:txBody>
        </p:sp>
        <p:sp>
          <p:nvSpPr>
            <p:cNvPr name="TextBox 19" id="19"/>
            <p:cNvSpPr txBox="true"/>
            <p:nvPr/>
          </p:nvSpPr>
          <p:spPr>
            <a:xfrm rot="0">
              <a:off x="0" y="-28575"/>
              <a:ext cx="12810711" cy="614469"/>
            </a:xfrm>
            <a:prstGeom prst="rect">
              <a:avLst/>
            </a:prstGeom>
          </p:spPr>
          <p:txBody>
            <a:bodyPr anchor="t" rtlCol="false" tIns="0" lIns="0" bIns="0" rIns="0">
              <a:spAutoFit/>
            </a:bodyPr>
            <a:lstStyle/>
            <a:p>
              <a:pPr algn="l">
                <a:lnSpc>
                  <a:spcPts val="3769"/>
                </a:lnSpc>
              </a:pPr>
              <a:r>
                <a:rPr lang="en-US" sz="2899" b="true">
                  <a:solidFill>
                    <a:srgbClr val="1E3256"/>
                  </a:solidFill>
                  <a:latin typeface="Asap Bold"/>
                  <a:ea typeface="Asap Bold"/>
                  <a:cs typeface="Asap Bold"/>
                  <a:sym typeface="Asap Bold"/>
                </a:rPr>
                <a:t>CLIENT</a:t>
              </a:r>
            </a:p>
          </p:txBody>
        </p:sp>
      </p:grpSp>
      <p:sp>
        <p:nvSpPr>
          <p:cNvPr name="TextBox 20" id="20"/>
          <p:cNvSpPr txBox="true"/>
          <p:nvPr/>
        </p:nvSpPr>
        <p:spPr>
          <a:xfrm rot="0">
            <a:off x="604933" y="346710"/>
            <a:ext cx="10605269" cy="342900"/>
          </a:xfrm>
          <a:prstGeom prst="rect">
            <a:avLst/>
          </a:prstGeom>
        </p:spPr>
        <p:txBody>
          <a:bodyPr anchor="t" rtlCol="false" tIns="0" lIns="0" bIns="0" rIns="0">
            <a:spAutoFit/>
          </a:bodyPr>
          <a:lstStyle/>
          <a:p>
            <a:pPr algn="l" marL="0" indent="0" lvl="0">
              <a:lnSpc>
                <a:spcPts val="2639"/>
              </a:lnSpc>
            </a:pPr>
            <a:r>
              <a:rPr lang="en-US" sz="2199" spc="164">
                <a:solidFill>
                  <a:srgbClr val="1E3256"/>
                </a:solidFill>
                <a:latin typeface="Asap"/>
                <a:ea typeface="Asap"/>
                <a:cs typeface="Asap"/>
                <a:sym typeface="Asap"/>
              </a:rPr>
              <a:t>KIẾN TRÚC VÀ MÔ HÌNH HỆ THỐNG</a:t>
            </a:r>
          </a:p>
        </p:txBody>
      </p:sp>
      <p:grpSp>
        <p:nvGrpSpPr>
          <p:cNvPr name="Group 21" id="21"/>
          <p:cNvGrpSpPr/>
          <p:nvPr/>
        </p:nvGrpSpPr>
        <p:grpSpPr>
          <a:xfrm rot="0">
            <a:off x="1315434" y="6012111"/>
            <a:ext cx="10181502" cy="1351009"/>
            <a:chOff x="0" y="0"/>
            <a:chExt cx="13575336" cy="1801345"/>
          </a:xfrm>
        </p:grpSpPr>
        <p:sp>
          <p:nvSpPr>
            <p:cNvPr name="TextBox 22" id="22"/>
            <p:cNvSpPr txBox="true"/>
            <p:nvPr/>
          </p:nvSpPr>
          <p:spPr>
            <a:xfrm rot="0">
              <a:off x="0" y="722903"/>
              <a:ext cx="13575336" cy="1078442"/>
            </a:xfrm>
            <a:prstGeom prst="rect">
              <a:avLst/>
            </a:prstGeom>
          </p:spPr>
          <p:txBody>
            <a:bodyPr anchor="t" rtlCol="false" tIns="0" lIns="0" bIns="0" rIns="0">
              <a:spAutoFit/>
            </a:bodyPr>
            <a:lstStyle/>
            <a:p>
              <a:pPr algn="l">
                <a:lnSpc>
                  <a:spcPts val="3249"/>
                </a:lnSpc>
              </a:pPr>
              <a:r>
                <a:rPr lang="en-US" sz="2499" b="true">
                  <a:solidFill>
                    <a:srgbClr val="FFFFFF"/>
                  </a:solidFill>
                  <a:latin typeface="Asap Bold"/>
                  <a:ea typeface="Asap Bold"/>
                  <a:cs typeface="Asap Bold"/>
                  <a:sym typeface="Asap Bold"/>
                </a:rPr>
                <a:t>Web API</a:t>
              </a:r>
              <a:r>
                <a:rPr lang="en-US" sz="2499">
                  <a:solidFill>
                    <a:srgbClr val="FFFFFF"/>
                  </a:solidFill>
                  <a:latin typeface="Asap"/>
                  <a:ea typeface="Asap"/>
                  <a:cs typeface="Asap"/>
                  <a:sym typeface="Asap"/>
                </a:rPr>
                <a:t>: Xử lý logic nghiệp vụ</a:t>
              </a:r>
            </a:p>
            <a:p>
              <a:pPr algn="l">
                <a:lnSpc>
                  <a:spcPts val="3249"/>
                </a:lnSpc>
              </a:pPr>
              <a:r>
                <a:rPr lang="en-US" sz="2499" b="true">
                  <a:solidFill>
                    <a:srgbClr val="FFFFFF"/>
                  </a:solidFill>
                  <a:latin typeface="Asap Bold"/>
                  <a:ea typeface="Asap Bold"/>
                  <a:cs typeface="Asap Bold"/>
                  <a:sym typeface="Asap Bold"/>
                </a:rPr>
                <a:t>Real-time</a:t>
              </a:r>
              <a:r>
                <a:rPr lang="en-US" sz="2499">
                  <a:solidFill>
                    <a:srgbClr val="FFFFFF"/>
                  </a:solidFill>
                  <a:latin typeface="Asap"/>
                  <a:ea typeface="Asap"/>
                  <a:cs typeface="Asap"/>
                  <a:sym typeface="Asap"/>
                </a:rPr>
                <a:t>: Firebase Cloud Messaging, SignaIR thông báo</a:t>
              </a:r>
            </a:p>
          </p:txBody>
        </p:sp>
        <p:sp>
          <p:nvSpPr>
            <p:cNvPr name="TextBox 23" id="23"/>
            <p:cNvSpPr txBox="true"/>
            <p:nvPr/>
          </p:nvSpPr>
          <p:spPr>
            <a:xfrm rot="0">
              <a:off x="0" y="-38100"/>
              <a:ext cx="13575336" cy="600287"/>
            </a:xfrm>
            <a:prstGeom prst="rect">
              <a:avLst/>
            </a:prstGeom>
          </p:spPr>
          <p:txBody>
            <a:bodyPr anchor="t" rtlCol="false" tIns="0" lIns="0" bIns="0" rIns="0">
              <a:spAutoFit/>
            </a:bodyPr>
            <a:lstStyle/>
            <a:p>
              <a:pPr algn="l">
                <a:lnSpc>
                  <a:spcPts val="3639"/>
                </a:lnSpc>
              </a:pPr>
              <a:r>
                <a:rPr lang="en-US" sz="2799" b="true">
                  <a:solidFill>
                    <a:srgbClr val="FFFFFF"/>
                  </a:solidFill>
                  <a:latin typeface="Asap Bold"/>
                  <a:ea typeface="Asap Bold"/>
                  <a:cs typeface="Asap Bold"/>
                  <a:sym typeface="Asap Bold"/>
                </a:rPr>
                <a:t>SERVER</a:t>
              </a:r>
            </a:p>
          </p:txBody>
        </p:sp>
      </p:grpSp>
      <p:sp>
        <p:nvSpPr>
          <p:cNvPr name="TextBox 24" id="24"/>
          <p:cNvSpPr txBox="true"/>
          <p:nvPr/>
        </p:nvSpPr>
        <p:spPr>
          <a:xfrm rot="0">
            <a:off x="604933" y="1050036"/>
            <a:ext cx="8671313" cy="464820"/>
          </a:xfrm>
          <a:prstGeom prst="rect">
            <a:avLst/>
          </a:prstGeom>
        </p:spPr>
        <p:txBody>
          <a:bodyPr anchor="t" rtlCol="false" tIns="0" lIns="0" bIns="0" rIns="0">
            <a:spAutoFit/>
          </a:bodyPr>
          <a:lstStyle/>
          <a:p>
            <a:pPr algn="l">
              <a:lnSpc>
                <a:spcPts val="3779"/>
              </a:lnSpc>
            </a:pPr>
            <a:r>
              <a:rPr lang="en-US" sz="2700" b="true">
                <a:solidFill>
                  <a:srgbClr val="000000"/>
                </a:solidFill>
                <a:latin typeface="DejaVu Serif Bold"/>
                <a:ea typeface="DejaVu Serif Bold"/>
                <a:cs typeface="DejaVu Serif Bold"/>
                <a:sym typeface="DejaVu Serif Bold"/>
              </a:rPr>
              <a:t>Mô hình Client-Server</a:t>
            </a:r>
          </a:p>
        </p:txBody>
      </p:sp>
      <p:sp>
        <p:nvSpPr>
          <p:cNvPr name="TextBox 25" id="25"/>
          <p:cNvSpPr txBox="true"/>
          <p:nvPr/>
        </p:nvSpPr>
        <p:spPr>
          <a:xfrm rot="0">
            <a:off x="6842554" y="8526918"/>
            <a:ext cx="2936399" cy="490855"/>
          </a:xfrm>
          <a:prstGeom prst="rect">
            <a:avLst/>
          </a:prstGeom>
        </p:spPr>
        <p:txBody>
          <a:bodyPr anchor="t" rtlCol="false" tIns="0" lIns="0" bIns="0" rIns="0">
            <a:spAutoFit/>
          </a:bodyPr>
          <a:lstStyle/>
          <a:p>
            <a:pPr algn="l">
              <a:lnSpc>
                <a:spcPts val="3919"/>
              </a:lnSpc>
              <a:spcBef>
                <a:spcPct val="0"/>
              </a:spcBef>
            </a:pPr>
            <a:r>
              <a:rPr lang="en-US" b="true" sz="2799">
                <a:solidFill>
                  <a:srgbClr val="1E3256"/>
                </a:solidFill>
                <a:latin typeface="Asap Bold"/>
                <a:ea typeface="Asap Bold"/>
                <a:cs typeface="Asap Bold"/>
                <a:sym typeface="Asap Bold"/>
              </a:rPr>
              <a:t>Database: </a:t>
            </a:r>
            <a:r>
              <a:rPr lang="en-US" sz="2799">
                <a:solidFill>
                  <a:srgbClr val="1E3256"/>
                </a:solidFill>
                <a:latin typeface="Asap"/>
                <a:ea typeface="Asap"/>
                <a:cs typeface="Asap"/>
                <a:sym typeface="Asap"/>
              </a:rPr>
              <a:t>MySQL </a:t>
            </a:r>
          </a:p>
        </p:txBody>
      </p:sp>
      <p:sp>
        <p:nvSpPr>
          <p:cNvPr name="Freeform 26" id="26"/>
          <p:cNvSpPr/>
          <p:nvPr/>
        </p:nvSpPr>
        <p:spPr>
          <a:xfrm flipH="false" flipV="false" rot="0">
            <a:off x="10443448" y="522923"/>
            <a:ext cx="7315200" cy="1444752"/>
          </a:xfrm>
          <a:custGeom>
            <a:avLst/>
            <a:gdLst/>
            <a:ahLst/>
            <a:cxnLst/>
            <a:rect r="r" b="b" t="t" l="l"/>
            <a:pathLst>
              <a:path h="1444752" w="7315200">
                <a:moveTo>
                  <a:pt x="0" y="0"/>
                </a:moveTo>
                <a:lnTo>
                  <a:pt x="7315200" y="0"/>
                </a:lnTo>
                <a:lnTo>
                  <a:pt x="7315200" y="1444752"/>
                </a:lnTo>
                <a:lnTo>
                  <a:pt x="0" y="14447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27" id="27"/>
          <p:cNvSpPr/>
          <p:nvPr/>
        </p:nvSpPr>
        <p:spPr>
          <a:xfrm flipH="false" flipV="false" rot="0">
            <a:off x="16979573" y="571009"/>
            <a:ext cx="915383" cy="915383"/>
          </a:xfrm>
          <a:custGeom>
            <a:avLst/>
            <a:gdLst/>
            <a:ahLst/>
            <a:cxnLst/>
            <a:rect r="r" b="b" t="t" l="l"/>
            <a:pathLst>
              <a:path h="915383" w="915383">
                <a:moveTo>
                  <a:pt x="0" y="0"/>
                </a:moveTo>
                <a:lnTo>
                  <a:pt x="915383" y="0"/>
                </a:lnTo>
                <a:lnTo>
                  <a:pt x="915383" y="915382"/>
                </a:lnTo>
                <a:lnTo>
                  <a:pt x="0" y="915382"/>
                </a:lnTo>
                <a:lnTo>
                  <a:pt x="0" y="0"/>
                </a:lnTo>
                <a:close/>
              </a:path>
            </a:pathLst>
          </a:custGeom>
          <a:blipFill>
            <a:blip r:embed="rId1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2104010"/>
            <a:ext cx="18288000" cy="8182990"/>
            <a:chOff x="0" y="0"/>
            <a:chExt cx="8829757" cy="3950886"/>
          </a:xfrm>
        </p:grpSpPr>
        <p:sp>
          <p:nvSpPr>
            <p:cNvPr name="Freeform 3" id="3"/>
            <p:cNvSpPr/>
            <p:nvPr/>
          </p:nvSpPr>
          <p:spPr>
            <a:xfrm flipH="false" flipV="false" rot="0">
              <a:off x="0" y="0"/>
              <a:ext cx="8829756" cy="3950886"/>
            </a:xfrm>
            <a:custGeom>
              <a:avLst/>
              <a:gdLst/>
              <a:ahLst/>
              <a:cxnLst/>
              <a:rect r="r" b="b" t="t" l="l"/>
              <a:pathLst>
                <a:path h="3950886" w="8829756">
                  <a:moveTo>
                    <a:pt x="0" y="0"/>
                  </a:moveTo>
                  <a:lnTo>
                    <a:pt x="8829756" y="0"/>
                  </a:lnTo>
                  <a:lnTo>
                    <a:pt x="8829756" y="3950886"/>
                  </a:lnTo>
                  <a:lnTo>
                    <a:pt x="0" y="3950886"/>
                  </a:lnTo>
                  <a:close/>
                </a:path>
              </a:pathLst>
            </a:custGeom>
            <a:solidFill>
              <a:srgbClr val="1E3256"/>
            </a:solidFill>
          </p:spPr>
        </p:sp>
      </p:grpSp>
      <p:sp>
        <p:nvSpPr>
          <p:cNvPr name="Freeform 4" id="4"/>
          <p:cNvSpPr/>
          <p:nvPr/>
        </p:nvSpPr>
        <p:spPr>
          <a:xfrm flipH="false" flipV="false" rot="0">
            <a:off x="9781794" y="2331508"/>
            <a:ext cx="6866331" cy="7727993"/>
          </a:xfrm>
          <a:custGeom>
            <a:avLst/>
            <a:gdLst/>
            <a:ahLst/>
            <a:cxnLst/>
            <a:rect r="r" b="b" t="t" l="l"/>
            <a:pathLst>
              <a:path h="7727993" w="6866331">
                <a:moveTo>
                  <a:pt x="0" y="0"/>
                </a:moveTo>
                <a:lnTo>
                  <a:pt x="6866331" y="0"/>
                </a:lnTo>
                <a:lnTo>
                  <a:pt x="6866331" y="7727994"/>
                </a:lnTo>
                <a:lnTo>
                  <a:pt x="0" y="7727994"/>
                </a:lnTo>
                <a:lnTo>
                  <a:pt x="0" y="0"/>
                </a:lnTo>
                <a:close/>
              </a:path>
            </a:pathLst>
          </a:custGeom>
          <a:blipFill>
            <a:blip r:embed="rId3"/>
            <a:stretch>
              <a:fillRect l="0" t="-391" r="-312" b="-391"/>
            </a:stretch>
          </a:blipFill>
        </p:spPr>
      </p:sp>
      <p:sp>
        <p:nvSpPr>
          <p:cNvPr name="Freeform 5" id="5"/>
          <p:cNvSpPr/>
          <p:nvPr/>
        </p:nvSpPr>
        <p:spPr>
          <a:xfrm flipH="false" flipV="false" rot="0">
            <a:off x="14945533" y="280988"/>
            <a:ext cx="1702593" cy="1485899"/>
          </a:xfrm>
          <a:custGeom>
            <a:avLst/>
            <a:gdLst/>
            <a:ahLst/>
            <a:cxnLst/>
            <a:rect r="r" b="b" t="t" l="l"/>
            <a:pathLst>
              <a:path h="1485899" w="1702593">
                <a:moveTo>
                  <a:pt x="0" y="0"/>
                </a:moveTo>
                <a:lnTo>
                  <a:pt x="1702592" y="0"/>
                </a:lnTo>
                <a:lnTo>
                  <a:pt x="1702592" y="1485899"/>
                </a:lnTo>
                <a:lnTo>
                  <a:pt x="0" y="1485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970708" y="607351"/>
            <a:ext cx="1063369" cy="1015517"/>
          </a:xfrm>
          <a:custGeom>
            <a:avLst/>
            <a:gdLst/>
            <a:ahLst/>
            <a:cxnLst/>
            <a:rect r="r" b="b" t="t" l="l"/>
            <a:pathLst>
              <a:path h="1015517" w="1063369">
                <a:moveTo>
                  <a:pt x="0" y="0"/>
                </a:moveTo>
                <a:lnTo>
                  <a:pt x="1063369" y="0"/>
                </a:lnTo>
                <a:lnTo>
                  <a:pt x="1063369" y="1015518"/>
                </a:lnTo>
                <a:lnTo>
                  <a:pt x="0" y="1015518"/>
                </a:lnTo>
                <a:lnTo>
                  <a:pt x="0" y="0"/>
                </a:lnTo>
                <a:close/>
              </a:path>
            </a:pathLst>
          </a:custGeom>
          <a:blipFill>
            <a:blip r:embed="rId6"/>
            <a:stretch>
              <a:fillRect l="0" t="0" r="0" b="0"/>
            </a:stretch>
          </a:blipFill>
        </p:spPr>
      </p:sp>
      <p:grpSp>
        <p:nvGrpSpPr>
          <p:cNvPr name="Group 7" id="7"/>
          <p:cNvGrpSpPr/>
          <p:nvPr/>
        </p:nvGrpSpPr>
        <p:grpSpPr>
          <a:xfrm rot="0">
            <a:off x="740664" y="280988"/>
            <a:ext cx="11043418" cy="1495425"/>
            <a:chOff x="0" y="0"/>
            <a:chExt cx="14724558" cy="1993900"/>
          </a:xfrm>
        </p:grpSpPr>
        <p:sp>
          <p:nvSpPr>
            <p:cNvPr name="TextBox 8" id="8"/>
            <p:cNvSpPr txBox="true"/>
            <p:nvPr/>
          </p:nvSpPr>
          <p:spPr>
            <a:xfrm rot="0">
              <a:off x="0" y="863600"/>
              <a:ext cx="14724558" cy="1130300"/>
            </a:xfrm>
            <a:prstGeom prst="rect">
              <a:avLst/>
            </a:prstGeom>
          </p:spPr>
          <p:txBody>
            <a:bodyPr anchor="t" rtlCol="false" tIns="0" lIns="0" bIns="0" rIns="0">
              <a:spAutoFit/>
            </a:bodyPr>
            <a:lstStyle/>
            <a:p>
              <a:pPr algn="l">
                <a:lnSpc>
                  <a:spcPts val="6720"/>
                </a:lnSpc>
              </a:pPr>
              <a:r>
                <a:rPr lang="en-US" sz="5600">
                  <a:solidFill>
                    <a:srgbClr val="1E3256"/>
                  </a:solidFill>
                  <a:latin typeface="Faustina"/>
                  <a:ea typeface="Faustina"/>
                  <a:cs typeface="Faustina"/>
                  <a:sym typeface="Faustina"/>
                </a:rPr>
                <a:t>Chức năng hệ thống</a:t>
              </a:r>
            </a:p>
          </p:txBody>
        </p:sp>
        <p:sp>
          <p:nvSpPr>
            <p:cNvPr name="TextBox 9" id="9"/>
            <p:cNvSpPr txBox="true"/>
            <p:nvPr/>
          </p:nvSpPr>
          <p:spPr>
            <a:xfrm rot="0">
              <a:off x="0" y="-9525"/>
              <a:ext cx="7245016" cy="454025"/>
            </a:xfrm>
            <a:prstGeom prst="rect">
              <a:avLst/>
            </a:prstGeom>
          </p:spPr>
          <p:txBody>
            <a:bodyPr anchor="t" rtlCol="false" tIns="0" lIns="0" bIns="0" rIns="0">
              <a:spAutoFit/>
            </a:bodyPr>
            <a:lstStyle/>
            <a:p>
              <a:pPr algn="l" marL="0" indent="0" lvl="0">
                <a:lnSpc>
                  <a:spcPts val="2639"/>
                </a:lnSpc>
              </a:pPr>
              <a:r>
                <a:rPr lang="en-US" sz="2199" spc="164">
                  <a:solidFill>
                    <a:srgbClr val="1E3256"/>
                  </a:solidFill>
                  <a:latin typeface="Asap"/>
                  <a:ea typeface="Asap"/>
                  <a:cs typeface="Asap"/>
                  <a:sym typeface="Asap"/>
                </a:rPr>
                <a:t>PHÂN TÍCH VÀ THIẾT KẾ HỆ THỐNG</a:t>
              </a:r>
            </a:p>
          </p:txBody>
        </p:sp>
      </p:grpSp>
      <p:sp>
        <p:nvSpPr>
          <p:cNvPr name="TextBox 10" id="10"/>
          <p:cNvSpPr txBox="true"/>
          <p:nvPr/>
        </p:nvSpPr>
        <p:spPr>
          <a:xfrm rot="0">
            <a:off x="681831" y="5386515"/>
            <a:ext cx="7167431" cy="540385"/>
          </a:xfrm>
          <a:prstGeom prst="rect">
            <a:avLst/>
          </a:prstGeom>
        </p:spPr>
        <p:txBody>
          <a:bodyPr anchor="t" rtlCol="false" tIns="0" lIns="0" bIns="0" rIns="0">
            <a:spAutoFit/>
          </a:bodyPr>
          <a:lstStyle/>
          <a:p>
            <a:pPr algn="ctr">
              <a:lnSpc>
                <a:spcPts val="4339"/>
              </a:lnSpc>
              <a:spcBef>
                <a:spcPct val="0"/>
              </a:spcBef>
            </a:pPr>
            <a:r>
              <a:rPr lang="en-US" b="true" sz="3099">
                <a:solidFill>
                  <a:srgbClr val="FFFFFF"/>
                </a:solidFill>
                <a:latin typeface="Asap Bold"/>
                <a:ea typeface="Asap Bold"/>
                <a:cs typeface="Asap Bold"/>
                <a:sym typeface="Asap Bold"/>
              </a:rPr>
              <a:t>Use Case Diagram - Hệ thống đặt món ăn</a:t>
            </a:r>
          </a:p>
        </p:txBody>
      </p:sp>
      <p:sp>
        <p:nvSpPr>
          <p:cNvPr name="Freeform 11" id="11"/>
          <p:cNvSpPr/>
          <p:nvPr/>
        </p:nvSpPr>
        <p:spPr>
          <a:xfrm flipH="false" flipV="false" rot="0">
            <a:off x="17020721" y="566246"/>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7"/>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8684299" cy="10096901"/>
            <a:chOff x="0" y="0"/>
            <a:chExt cx="4192927" cy="4874955"/>
          </a:xfrm>
        </p:grpSpPr>
        <p:sp>
          <p:nvSpPr>
            <p:cNvPr name="Freeform 3" id="3"/>
            <p:cNvSpPr/>
            <p:nvPr/>
          </p:nvSpPr>
          <p:spPr>
            <a:xfrm flipH="false" flipV="false" rot="0">
              <a:off x="0" y="0"/>
              <a:ext cx="4192927" cy="4874955"/>
            </a:xfrm>
            <a:custGeom>
              <a:avLst/>
              <a:gdLst/>
              <a:ahLst/>
              <a:cxnLst/>
              <a:rect r="r" b="b" t="t" l="l"/>
              <a:pathLst>
                <a:path h="4874955" w="4192927">
                  <a:moveTo>
                    <a:pt x="0" y="0"/>
                  </a:moveTo>
                  <a:lnTo>
                    <a:pt x="4192927" y="0"/>
                  </a:lnTo>
                  <a:lnTo>
                    <a:pt x="4192927" y="4874955"/>
                  </a:lnTo>
                  <a:lnTo>
                    <a:pt x="0" y="4874955"/>
                  </a:lnTo>
                  <a:close/>
                </a:path>
              </a:pathLst>
            </a:custGeom>
            <a:solidFill>
              <a:srgbClr val="1E3256"/>
            </a:solidFill>
          </p:spPr>
        </p:sp>
      </p:grpSp>
      <p:sp>
        <p:nvSpPr>
          <p:cNvPr name="Freeform 4" id="4"/>
          <p:cNvSpPr/>
          <p:nvPr/>
        </p:nvSpPr>
        <p:spPr>
          <a:xfrm flipH="false" flipV="false" rot="0">
            <a:off x="8684299" y="-21315"/>
            <a:ext cx="9603701" cy="10139531"/>
          </a:xfrm>
          <a:custGeom>
            <a:avLst/>
            <a:gdLst/>
            <a:ahLst/>
            <a:cxnLst/>
            <a:rect r="r" b="b" t="t" l="l"/>
            <a:pathLst>
              <a:path h="10139531" w="9603701">
                <a:moveTo>
                  <a:pt x="0" y="0"/>
                </a:moveTo>
                <a:lnTo>
                  <a:pt x="9603701" y="0"/>
                </a:lnTo>
                <a:lnTo>
                  <a:pt x="9603701" y="10139531"/>
                </a:lnTo>
                <a:lnTo>
                  <a:pt x="0" y="10139531"/>
                </a:lnTo>
                <a:lnTo>
                  <a:pt x="0" y="0"/>
                </a:lnTo>
                <a:close/>
              </a:path>
            </a:pathLst>
          </a:custGeom>
          <a:blipFill>
            <a:blip r:embed="rId3"/>
            <a:stretch>
              <a:fillRect l="-2" t="-950" r="-584" b="0"/>
            </a:stretch>
          </a:blipFill>
        </p:spPr>
      </p:sp>
      <p:sp>
        <p:nvSpPr>
          <p:cNvPr name="Freeform 5" id="5"/>
          <p:cNvSpPr/>
          <p:nvPr/>
        </p:nvSpPr>
        <p:spPr>
          <a:xfrm flipH="false" flipV="false" rot="0">
            <a:off x="3596342" y="5585841"/>
            <a:ext cx="1491615" cy="1491615"/>
          </a:xfrm>
          <a:custGeom>
            <a:avLst/>
            <a:gdLst/>
            <a:ahLst/>
            <a:cxnLst/>
            <a:rect r="r" b="b" t="t" l="l"/>
            <a:pathLst>
              <a:path h="1491615" w="1491615">
                <a:moveTo>
                  <a:pt x="0" y="0"/>
                </a:moveTo>
                <a:lnTo>
                  <a:pt x="1491615" y="0"/>
                </a:lnTo>
                <a:lnTo>
                  <a:pt x="1491615" y="1491615"/>
                </a:lnTo>
                <a:lnTo>
                  <a:pt x="0" y="14916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765937" y="2829520"/>
            <a:ext cx="7440460" cy="2012531"/>
            <a:chOff x="0" y="0"/>
            <a:chExt cx="9920614" cy="2683375"/>
          </a:xfrm>
        </p:grpSpPr>
        <p:sp>
          <p:nvSpPr>
            <p:cNvPr name="TextBox 7" id="7"/>
            <p:cNvSpPr txBox="true"/>
            <p:nvPr/>
          </p:nvSpPr>
          <p:spPr>
            <a:xfrm rot="0">
              <a:off x="0" y="863600"/>
              <a:ext cx="9920614" cy="1130300"/>
            </a:xfrm>
            <a:prstGeom prst="rect">
              <a:avLst/>
            </a:prstGeom>
          </p:spPr>
          <p:txBody>
            <a:bodyPr anchor="t" rtlCol="false" tIns="0" lIns="0" bIns="0" rIns="0">
              <a:spAutoFit/>
            </a:bodyPr>
            <a:lstStyle/>
            <a:p>
              <a:pPr algn="ctr">
                <a:lnSpc>
                  <a:spcPts val="6720"/>
                </a:lnSpc>
              </a:pPr>
              <a:r>
                <a:rPr lang="en-US" sz="5600">
                  <a:solidFill>
                    <a:srgbClr val="FFFFFF"/>
                  </a:solidFill>
                  <a:latin typeface="Faustina"/>
                  <a:ea typeface="Faustina"/>
                  <a:cs typeface="Faustina"/>
                  <a:sym typeface="Faustina"/>
                </a:rPr>
                <a:t>Cơ sở dữ liệu</a:t>
              </a:r>
            </a:p>
          </p:txBody>
        </p:sp>
        <p:sp>
          <p:nvSpPr>
            <p:cNvPr name="TextBox 8" id="8"/>
            <p:cNvSpPr txBox="true"/>
            <p:nvPr/>
          </p:nvSpPr>
          <p:spPr>
            <a:xfrm rot="0">
              <a:off x="0" y="-9525"/>
              <a:ext cx="9920614" cy="454025"/>
            </a:xfrm>
            <a:prstGeom prst="rect">
              <a:avLst/>
            </a:prstGeom>
          </p:spPr>
          <p:txBody>
            <a:bodyPr anchor="t" rtlCol="false" tIns="0" lIns="0" bIns="0" rIns="0">
              <a:spAutoFit/>
            </a:bodyPr>
            <a:lstStyle/>
            <a:p>
              <a:pPr algn="ctr" marL="0" indent="0" lvl="0">
                <a:lnSpc>
                  <a:spcPts val="2639"/>
                </a:lnSpc>
              </a:pPr>
              <a:r>
                <a:rPr lang="en-US" sz="2199" spc="164">
                  <a:solidFill>
                    <a:srgbClr val="FFFFFF"/>
                  </a:solidFill>
                  <a:latin typeface="Asap"/>
                  <a:ea typeface="Asap"/>
                  <a:cs typeface="Asap"/>
                  <a:sym typeface="Asap"/>
                </a:rPr>
                <a:t>PHÂN TÍCH VÀ THIẾT KẾ HỆ THỐNG</a:t>
              </a:r>
            </a:p>
          </p:txBody>
        </p:sp>
        <p:sp>
          <p:nvSpPr>
            <p:cNvPr name="TextBox 9" id="9"/>
            <p:cNvSpPr txBox="true"/>
            <p:nvPr/>
          </p:nvSpPr>
          <p:spPr>
            <a:xfrm rot="0">
              <a:off x="0" y="2174739"/>
              <a:ext cx="9920614" cy="508635"/>
            </a:xfrm>
            <a:prstGeom prst="rect">
              <a:avLst/>
            </a:prstGeom>
          </p:spPr>
          <p:txBody>
            <a:bodyPr anchor="t" rtlCol="false" tIns="0" lIns="0" bIns="0" rIns="0">
              <a:spAutoFit/>
            </a:bodyPr>
            <a:lstStyle/>
            <a:p>
              <a:pPr algn="ctr">
                <a:lnSpc>
                  <a:spcPts val="3119"/>
                </a:lnSpc>
              </a:pPr>
            </a:p>
          </p:txBody>
        </p:sp>
      </p:grpSp>
      <p:sp>
        <p:nvSpPr>
          <p:cNvPr name="Freeform 10" id="10"/>
          <p:cNvSpPr/>
          <p:nvPr/>
        </p:nvSpPr>
        <p:spPr>
          <a:xfrm flipH="false" flipV="false" rot="0">
            <a:off x="16979573" y="134777"/>
            <a:ext cx="915383" cy="915383"/>
          </a:xfrm>
          <a:custGeom>
            <a:avLst/>
            <a:gdLst/>
            <a:ahLst/>
            <a:cxnLst/>
            <a:rect r="r" b="b" t="t" l="l"/>
            <a:pathLst>
              <a:path h="915383" w="915383">
                <a:moveTo>
                  <a:pt x="0" y="0"/>
                </a:moveTo>
                <a:lnTo>
                  <a:pt x="915383" y="0"/>
                </a:lnTo>
                <a:lnTo>
                  <a:pt x="915383" y="915383"/>
                </a:lnTo>
                <a:lnTo>
                  <a:pt x="0" y="915383"/>
                </a:lnTo>
                <a:lnTo>
                  <a:pt x="0" y="0"/>
                </a:lnTo>
                <a:close/>
              </a:path>
            </a:pathLst>
          </a:custGeom>
          <a:blipFill>
            <a:blip r:embed="rId6"/>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2777" y="1256080"/>
            <a:ext cx="14685223" cy="9030920"/>
            <a:chOff x="0" y="0"/>
            <a:chExt cx="3867713" cy="2378514"/>
          </a:xfrm>
        </p:grpSpPr>
        <p:sp>
          <p:nvSpPr>
            <p:cNvPr name="Freeform 3" id="3"/>
            <p:cNvSpPr/>
            <p:nvPr/>
          </p:nvSpPr>
          <p:spPr>
            <a:xfrm flipH="false" flipV="false" rot="0">
              <a:off x="0" y="0"/>
              <a:ext cx="3867713" cy="2378514"/>
            </a:xfrm>
            <a:custGeom>
              <a:avLst/>
              <a:gdLst/>
              <a:ahLst/>
              <a:cxnLst/>
              <a:rect r="r" b="b" t="t" l="l"/>
              <a:pathLst>
                <a:path h="2378514" w="3867713">
                  <a:moveTo>
                    <a:pt x="0" y="0"/>
                  </a:moveTo>
                  <a:lnTo>
                    <a:pt x="3867713" y="0"/>
                  </a:lnTo>
                  <a:lnTo>
                    <a:pt x="3867713" y="2378514"/>
                  </a:lnTo>
                  <a:lnTo>
                    <a:pt x="0" y="2378514"/>
                  </a:lnTo>
                  <a:close/>
                </a:path>
              </a:pathLst>
            </a:custGeom>
            <a:solidFill>
              <a:srgbClr val="EDECED"/>
            </a:solidFill>
          </p:spPr>
        </p:sp>
        <p:sp>
          <p:nvSpPr>
            <p:cNvPr name="TextBox 4" id="4"/>
            <p:cNvSpPr txBox="true"/>
            <p:nvPr/>
          </p:nvSpPr>
          <p:spPr>
            <a:xfrm>
              <a:off x="0" y="-47625"/>
              <a:ext cx="3867713" cy="2426139"/>
            </a:xfrm>
            <a:prstGeom prst="rect">
              <a:avLst/>
            </a:prstGeom>
          </p:spPr>
          <p:txBody>
            <a:bodyPr anchor="ctr" rtlCol="false" tIns="50800" lIns="50800" bIns="50800" rIns="50800"/>
            <a:lstStyle/>
            <a:p>
              <a:pPr algn="ctr">
                <a:lnSpc>
                  <a:spcPts val="3499"/>
                </a:lnSpc>
              </a:pPr>
            </a:p>
          </p:txBody>
        </p:sp>
      </p:grpSp>
      <p:grpSp>
        <p:nvGrpSpPr>
          <p:cNvPr name="Group 5" id="5"/>
          <p:cNvGrpSpPr/>
          <p:nvPr/>
        </p:nvGrpSpPr>
        <p:grpSpPr>
          <a:xfrm rot="0">
            <a:off x="493776" y="2188782"/>
            <a:ext cx="2233615" cy="223361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1E3256"/>
            </a:solidFill>
          </p:spPr>
        </p:sp>
        <p:sp>
          <p:nvSpPr>
            <p:cNvPr name="TextBox 7" id="7"/>
            <p:cNvSpPr txBox="true"/>
            <p:nvPr/>
          </p:nvSpPr>
          <p:spPr>
            <a:xfrm>
              <a:off x="0" y="-47625"/>
              <a:ext cx="812800" cy="860425"/>
            </a:xfrm>
            <a:prstGeom prst="rect">
              <a:avLst/>
            </a:prstGeom>
          </p:spPr>
          <p:txBody>
            <a:bodyPr anchor="ctr" rtlCol="false" tIns="254000" lIns="254000" bIns="254000" rIns="254000"/>
            <a:lstStyle/>
            <a:p>
              <a:pPr algn="ctr">
                <a:lnSpc>
                  <a:spcPts val="2800"/>
                </a:lnSpc>
              </a:pPr>
              <a:r>
                <a:rPr lang="en-US" sz="2000">
                  <a:solidFill>
                    <a:srgbClr val="FFFFFF"/>
                  </a:solidFill>
                  <a:latin typeface="Asap"/>
                  <a:ea typeface="Asap"/>
                  <a:cs typeface="Asap"/>
                  <a:sym typeface="Asap"/>
                </a:rPr>
                <a:t>Quy trình đặt món ăn</a:t>
              </a:r>
            </a:p>
          </p:txBody>
        </p:sp>
      </p:grpSp>
      <p:sp>
        <p:nvSpPr>
          <p:cNvPr name="TextBox 8" id="8"/>
          <p:cNvSpPr txBox="true"/>
          <p:nvPr/>
        </p:nvSpPr>
        <p:spPr>
          <a:xfrm rot="0">
            <a:off x="1028700" y="180975"/>
            <a:ext cx="16230600" cy="847725"/>
          </a:xfrm>
          <a:prstGeom prst="rect">
            <a:avLst/>
          </a:prstGeom>
        </p:spPr>
        <p:txBody>
          <a:bodyPr anchor="t" rtlCol="false" tIns="0" lIns="0" bIns="0" rIns="0">
            <a:spAutoFit/>
          </a:bodyPr>
          <a:lstStyle/>
          <a:p>
            <a:pPr algn="l">
              <a:lnSpc>
                <a:spcPts val="6720"/>
              </a:lnSpc>
            </a:pPr>
            <a:r>
              <a:rPr lang="en-US" sz="5600" b="true">
                <a:solidFill>
                  <a:srgbClr val="1E3256"/>
                </a:solidFill>
                <a:latin typeface="Faustina Bold"/>
                <a:ea typeface="Faustina Bold"/>
                <a:cs typeface="Faustina Bold"/>
                <a:sym typeface="Faustina Bold"/>
              </a:rPr>
              <a:t>Kết quả đạt được</a:t>
            </a:r>
          </a:p>
        </p:txBody>
      </p:sp>
      <p:sp>
        <p:nvSpPr>
          <p:cNvPr name="Freeform 9" id="9"/>
          <p:cNvSpPr/>
          <p:nvPr/>
        </p:nvSpPr>
        <p:spPr>
          <a:xfrm flipH="false" flipV="false" rot="0">
            <a:off x="16801609" y="340697"/>
            <a:ext cx="915383" cy="915383"/>
          </a:xfrm>
          <a:custGeom>
            <a:avLst/>
            <a:gdLst/>
            <a:ahLst/>
            <a:cxnLst/>
            <a:rect r="r" b="b" t="t" l="l"/>
            <a:pathLst>
              <a:path h="915383" w="915383">
                <a:moveTo>
                  <a:pt x="0" y="0"/>
                </a:moveTo>
                <a:lnTo>
                  <a:pt x="915382" y="0"/>
                </a:lnTo>
                <a:lnTo>
                  <a:pt x="915382" y="915383"/>
                </a:lnTo>
                <a:lnTo>
                  <a:pt x="0" y="915383"/>
                </a:lnTo>
                <a:lnTo>
                  <a:pt x="0" y="0"/>
                </a:lnTo>
                <a:close/>
              </a:path>
            </a:pathLst>
          </a:custGeom>
          <a:blipFill>
            <a:blip r:embed="rId3"/>
            <a:stretch>
              <a:fillRect l="0" t="0" r="0" b="0"/>
            </a:stretch>
          </a:blipFill>
        </p:spPr>
      </p:sp>
      <p:sp>
        <p:nvSpPr>
          <p:cNvPr name="Freeform 10" id="10"/>
          <p:cNvSpPr/>
          <p:nvPr/>
        </p:nvSpPr>
        <p:spPr>
          <a:xfrm flipH="false" flipV="false" rot="-2292680">
            <a:off x="1519336" y="4318649"/>
            <a:ext cx="1514060" cy="2916327"/>
          </a:xfrm>
          <a:custGeom>
            <a:avLst/>
            <a:gdLst/>
            <a:ahLst/>
            <a:cxnLst/>
            <a:rect r="r" b="b" t="t" l="l"/>
            <a:pathLst>
              <a:path h="2916327" w="1514060">
                <a:moveTo>
                  <a:pt x="0" y="0"/>
                </a:moveTo>
                <a:lnTo>
                  <a:pt x="1514060" y="0"/>
                </a:lnTo>
                <a:lnTo>
                  <a:pt x="1514060" y="2916327"/>
                </a:lnTo>
                <a:lnTo>
                  <a:pt x="0" y="29163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11" id="11">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0" t="0" r="0" b="0"/>
          <a:stretch>
            <a:fillRect/>
          </a:stretch>
        </p:blipFill>
        <p:spPr>
          <a:xfrm flipH="false" flipV="false" rot="0">
            <a:off x="8152173" y="3305589"/>
            <a:ext cx="9948523" cy="5282402"/>
          </a:xfrm>
          <a:prstGeom prst="rect">
            <a:avLst/>
          </a:prstGeom>
        </p:spPr>
      </p:pic>
      <p:pic>
        <p:nvPicPr>
          <p:cNvPr name="Picture 12" id="12">
            <a:hlinkClick action="ppaction://media"/>
          </p:cNvPr>
          <p:cNvPicPr>
            <a:picLocks noChangeAspect="true"/>
          </p:cNvPicPr>
          <p:nvPr>
            <a:videoFile r:link="rId10"/>
            <p:extLst>
              <p:ext uri="{DAA4B4D4-6D71-4841-9C94-3DE7FCFB9230}">
                <p14:media xmlns:p14="http://schemas.microsoft.com/office/powerpoint/2010/main" r:embed="rId11"/>
              </p:ext>
            </p:extLst>
          </p:nvPr>
        </p:nvPicPr>
        <p:blipFill>
          <a:blip r:embed="rId9"/>
          <a:srcRect l="0" t="0" r="0" b="0"/>
          <a:stretch>
            <a:fillRect/>
          </a:stretch>
        </p:blipFill>
        <p:spPr>
          <a:xfrm flipH="false" flipV="false" rot="0">
            <a:off x="3773158" y="1443579"/>
            <a:ext cx="3974431" cy="8666467"/>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1"/>
                </p:tgtEl>
              </p:cMediaNode>
            </p:video>
            <p:video>
              <p:cMediaNode vol="100000">
                <p:cTn fill="hold" display="false">
                  <p:stCondLst>
                    <p:cond delay="indefinite"/>
                  </p:stCondLst>
                </p:cTn>
                <p:tgtEl>
                  <p:spTgt spid="1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DAGqJwcuQj8</dc:identifier>
  <dcterms:modified xsi:type="dcterms:W3CDTF">2011-08-01T06:04:30Z</dcterms:modified>
  <cp:revision>1</cp:revision>
  <dc:title>ĐỒ ÁN</dc:title>
</cp:coreProperties>
</file>